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6" r:id="rId2"/>
    <p:sldId id="256" r:id="rId3"/>
    <p:sldId id="269" r:id="rId4"/>
    <p:sldId id="274" r:id="rId5"/>
    <p:sldId id="270" r:id="rId6"/>
    <p:sldId id="277" r:id="rId7"/>
    <p:sldId id="276" r:id="rId8"/>
    <p:sldId id="281" r:id="rId9"/>
    <p:sldId id="275" r:id="rId10"/>
    <p:sldId id="280" r:id="rId11"/>
    <p:sldId id="259" r:id="rId12"/>
    <p:sldId id="263" r:id="rId13"/>
    <p:sldId id="288" r:id="rId14"/>
    <p:sldId id="272" r:id="rId15"/>
    <p:sldId id="284" r:id="rId16"/>
    <p:sldId id="285" r:id="rId17"/>
    <p:sldId id="283" r:id="rId18"/>
    <p:sldId id="264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517FCA-C76F-DDC7-048A-97EF09841A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4304C-13D7-835B-0407-62413C8ACB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052ACCD-C62E-47C1-A06A-2B5C44391D05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F86250-F772-7816-D647-40B8D6AD7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9C8C9E7-87BB-EFA3-E146-747690BD8E9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B6E4-5551-E251-2FAA-A983F7C4E02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A0CC6-7BBE-F9B0-048F-9A571D1956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5D749C1-39A9-4890-BE3B-E0CBF86679A3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004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DC7C4-C480-109D-075E-140F64097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BD80B-6665-888D-2BF1-721E97CD9F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36F5F-8C4C-9333-6CF6-93B5E7877DA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CE7A19-3FB8-492B-BF66-B1EDA2997C1B}" type="slidenum">
              <a:t>11</a:t>
            </a:fld>
            <a:endParaRPr lang="en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1DB44-9FF7-AE81-75AA-321AE5DDB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7570F-1504-BB0A-1274-C37730C3C5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0C196-9EEF-8381-9424-3EE9D7AB935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9B3C4A-4D54-4A4C-BF9C-C0E5ED974A76}" type="slidenum">
              <a:t>13</a:t>
            </a:fld>
            <a:endParaRPr lang="en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3E699-FD20-1C69-BB76-6807FC90E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AE54B-0D12-1B08-73F5-74FAE5BDA4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CA78-4742-CB21-BB17-62B7D62AA9E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F64250-E025-4C77-BB24-FEAED38E3B00}" type="slidenum">
              <a:t>14</a:t>
            </a:fld>
            <a:endParaRPr lang="en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E0534-CE74-D57E-DF11-39AA83D83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E876-6880-A378-050D-96B9C123EF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034FC-4FBF-91A9-8E6A-6A7326A419A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626AC8-A892-4D93-9389-20CE1D6AB0F0}" type="slidenum">
              <a:t>18</a:t>
            </a:fld>
            <a:endParaRPr lang="en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4C50FE4E-CE4B-D9DF-4513-AB9996B65244}"/>
              </a:ext>
            </a:extLst>
          </p:cNvPr>
          <p:cNvGrpSpPr/>
          <p:nvPr/>
        </p:nvGrpSpPr>
        <p:grpSpPr>
          <a:xfrm>
            <a:off x="-10" y="-8467"/>
            <a:ext cx="12192015" cy="6866467"/>
            <a:chOff x="-10" y="-8467"/>
            <a:chExt cx="12192015" cy="6866467"/>
          </a:xfrm>
        </p:grpSpPr>
        <p:cxnSp>
          <p:nvCxnSpPr>
            <p:cNvPr id="3" name="Straight Connector 31">
              <a:extLst>
                <a:ext uri="{FF2B5EF4-FFF2-40B4-BE49-F238E27FC236}">
                  <a16:creationId xmlns:a16="http://schemas.microsoft.com/office/drawing/2014/main" id="{B2B21E0D-401D-CE71-7B20-AFABB6FA5018}"/>
                </a:ext>
              </a:extLst>
            </p:cNvPr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4" name="Straight Connector 20">
              <a:extLst>
                <a:ext uri="{FF2B5EF4-FFF2-40B4-BE49-F238E27FC236}">
                  <a16:creationId xmlns:a16="http://schemas.microsoft.com/office/drawing/2014/main" id="{D1E69846-0C02-A69B-EE50-D63F6635682E}"/>
                </a:ext>
              </a:extLst>
            </p:cNvPr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D9D9D9"/>
              </a:solidFill>
              <a:prstDash val="solid"/>
              <a:miter/>
            </a:ln>
          </p:spPr>
        </p:cxn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BEFE1588-06CB-DAE4-03DA-E190871C9F0F}"/>
                </a:ext>
              </a:extLst>
            </p:cNvPr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5BABE003-F4BD-1BAD-178F-FFDEE0A536D1}"/>
                </a:ext>
              </a:extLst>
            </p:cNvPr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Isosceles Triangle 26">
              <a:extLst>
                <a:ext uri="{FF2B5EF4-FFF2-40B4-BE49-F238E27FC236}">
                  <a16:creationId xmlns:a16="http://schemas.microsoft.com/office/drawing/2014/main" id="{460742C7-43FE-1EEB-805B-75AE5A8AE076}"/>
                </a:ext>
              </a:extLst>
            </p:cNvPr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F138A650-0A73-C0F0-A646-6D5913FEDDB2}"/>
                </a:ext>
              </a:extLst>
            </p:cNvPr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28">
              <a:extLst>
                <a:ext uri="{FF2B5EF4-FFF2-40B4-BE49-F238E27FC236}">
                  <a16:creationId xmlns:a16="http://schemas.microsoft.com/office/drawing/2014/main" id="{005F8620-0932-2427-8981-EFEBE9624124}"/>
                </a:ext>
              </a:extLst>
            </p:cNvPr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BCCE627B-D9A4-F078-6E66-7DD05BB7E464}"/>
                </a:ext>
              </a:extLst>
            </p:cNvPr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Isosceles Triangle 30">
              <a:extLst>
                <a:ext uri="{FF2B5EF4-FFF2-40B4-BE49-F238E27FC236}">
                  <a16:creationId xmlns:a16="http://schemas.microsoft.com/office/drawing/2014/main" id="{C39751A1-8982-7D18-DD41-6A0D7A58663F}"/>
                </a:ext>
              </a:extLst>
            </p:cNvPr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Isosceles Triangle 18">
              <a:extLst>
                <a:ext uri="{FF2B5EF4-FFF2-40B4-BE49-F238E27FC236}">
                  <a16:creationId xmlns:a16="http://schemas.microsoft.com/office/drawing/2014/main" id="{B851DDE4-2BF9-D19C-89AC-C8A2E3B90E19}"/>
                </a:ext>
              </a:extLst>
            </p:cNvPr>
            <p:cNvSpPr/>
            <p:nvPr/>
          </p:nvSpPr>
          <p:spPr>
            <a:xfrm rot="10799991">
              <a:off x="-10" y="0"/>
              <a:ext cx="842592" cy="56661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821DE3E-7693-9471-0982-2EBEF2DC67B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07068" y="2404533"/>
            <a:ext cx="7766931" cy="1646304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E43954-D7F8-6C3B-DE50-197D5DE395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07068" y="4050828"/>
            <a:ext cx="7766931" cy="1096895"/>
          </a:xfrm>
        </p:spPr>
        <p:txBody>
          <a:bodyPr/>
          <a:lstStyle>
            <a:lvl1pPr marL="0" indent="0" algn="r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F0CE276-6B8E-5599-3242-44646F5DA0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39899F-9EF9-44A7-A8E2-5CF93A7A371B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558105-34AF-9B6C-3356-5584C9F6B7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F9BF9FB-ABF7-F633-0F05-BCDB940C1C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4857C7-5E97-4839-9E65-92B890474349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17805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DBBA-B85D-44D0-75F0-F8E153D19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3403597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4915C-F044-C3C2-57C9-3BBB655EBE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E78F-9CD7-ACFD-C72F-E3EF759C41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F206EC-0C52-45A6-8B8B-E27906432D8F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7747-C062-45CF-148C-ABEA42B4CE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5EA4C-894E-8E19-F557-5C64A2F0E3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477554-BDFA-41AD-A825-F28ED491705F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770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D4BC-95DB-6F2F-4951-6AD1482CA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5A8F3A1-F3FA-CE51-7EE4-4F6BA61D2C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6141" y="3632197"/>
            <a:ext cx="7224528" cy="38100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61DD10-2E7A-352A-0447-0BFA608181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00B75A7-D1F6-0FD0-93DC-5595090FFD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E9F8D3-D8C4-425B-861F-0F05ED033225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4E7C83-928A-5AC5-F157-066D4E26D45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A6D8D1-27E7-5D1E-E39D-C7114BAB23B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4F011C-4BDC-418B-A9B7-BA634B6DAB3B}" type="slidenum">
              <a:t>‹#›</a:t>
            </a:fld>
            <a:endParaRPr lang="en-DE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A3CDF88B-13B0-4E05-7104-0C3C55D8A42E}"/>
              </a:ext>
            </a:extLst>
          </p:cNvPr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“</a:t>
            </a: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3094F096-FFFB-8601-4CD8-A799AE2EC275}"/>
              </a:ext>
            </a:extLst>
          </p:cNvPr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”</a:t>
            </a:r>
            <a:endParaRPr lang="en-US" sz="1800" b="0" i="0" u="none" strike="noStrike" kern="1200" cap="none" spc="0" baseline="0">
              <a:solidFill>
                <a:srgbClr val="C0E474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5992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5CE1-4E33-20D3-F09E-EC4391D57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1931990"/>
            <a:ext cx="8596667" cy="2595460"/>
          </a:xfrm>
        </p:spPr>
        <p:txBody>
          <a:bodyPr anchor="b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AA8A-29AE-404E-2997-36F7458594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2BB5-40C8-7257-373B-2FEA8CC922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398D00-7613-435A-BCAE-5AC0CDE11F9C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30D71-2DB6-8E24-7EB3-7EA5593FC4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9204-AD5E-259C-8DAF-5A61B84405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ED0531-BB25-4C7A-85FF-D099C48373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8907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E16D-83B3-ACBE-B951-E47ECC8F5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E308CBD-E859-A210-0F53-38A955964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FED015-83C8-BB90-F34D-E4E3E71CC5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200140-870F-6398-A5F4-2F0DE01274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30A342-4563-4844-A807-28CA12FDD4B5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D550D5-1234-656F-65A0-4C1FA46363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1238A7-772E-BD25-C948-6182DA06C0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72C2F7-E9CD-430C-95A6-3CA3AE6D3FE1}" type="slidenum">
              <a:t>‹#›</a:t>
            </a:fld>
            <a:endParaRPr lang="en-DE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21DCF816-17F2-9F1C-1437-FFD47D5B0D7A}"/>
              </a:ext>
            </a:extLst>
          </p:cNvPr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“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A0159793-3438-469F-3332-06A6E873EA39}"/>
              </a:ext>
            </a:extLst>
          </p:cNvPr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C0E474"/>
                </a:solidFill>
                <a:uFillTx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585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2CB6-2F97-0134-BC23-33F802A3B3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8588200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24E2164-F372-E0D3-169E-0AD4757520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90C22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1600BF4-CDC8-CB27-A3E9-1E8A3014D7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700F26-3BAE-0857-2827-EA83BABAC1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14433E-0419-4F73-94A5-053F15BF4387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E4402E6-9A56-E40A-C6B1-4ADFCBCB17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E4ED5A-08AD-20E3-A2A4-F00BF38B9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FE2B4C-0360-4D22-8164-7C347BF307E7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92441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033C-D4E3-CEC3-4CC2-EC2BB85A4A0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36651-E02C-8681-4D19-E4D27684B13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1F92C-2F82-3AAB-B10C-46A042320DC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0B2BB2-A323-46DD-8347-9C30CE811E10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5A20C-2D08-AC54-1A61-D97ED53301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A744B-031B-C6BB-C2FE-9B097A41F4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13C891-9632-457B-9D51-80E07DC0CD57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8707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E10E1-BC4E-DFE0-8223-A36E678EB0B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967670" y="609603"/>
            <a:ext cx="1304739" cy="5251454"/>
          </a:xfrm>
        </p:spPr>
        <p:txBody>
          <a:bodyPr vert="eaVert" anchor="ctr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6C184-DC68-027C-AF88-D18D21C335D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77332" y="609603"/>
            <a:ext cx="7060146" cy="525145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D47E-E01B-4F8F-9853-CCC1D3E80F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F3D51F-4267-4B19-AA23-B3FCA36FEF28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37A6-A547-8F87-C96D-370A4F9547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EF73-2493-EAF5-DCA7-9FB44C215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48007D-6EAC-46D8-8D8A-1867B579B56D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82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8B59-8342-7903-F94A-982F2CCD6C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EDB0-CC30-ADA1-2BB6-47522EE665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5E4BE-6EBB-B7D8-C36C-C5C00F3731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D2C435-557D-45A7-BF23-0672EDC4C9BA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FA9AD-1B2D-8C76-2241-EB04EEFB22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1B723-F8AB-EA49-0082-C244D02DB5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06451-5569-45CF-9678-1567E52E7477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4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07B-DE9B-06A2-4F97-39ED23CEFF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2700863"/>
            <a:ext cx="8596667" cy="1826578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8B2CB-F779-ED9E-A9C6-91B40FD67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2" y="4527450"/>
            <a:ext cx="8596667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039C-489C-723B-5FBB-C073BDCD6BD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B6A16-2A90-4ED7-A1A6-FC2F33231207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7CB4-9C44-1828-CF58-DB80FD84BD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7F18A-2F3E-5482-0CDE-56929EEFA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E04B68-C345-4E68-9FFE-2DCC67F11E7C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63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AE82-74E2-99CA-F196-6678529806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7D8FB-033D-C478-37F5-61DF8466BF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2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F22A1-F7FF-233D-788E-F685E13FA15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9971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6F1B1-0C51-F556-9FE4-1355D988E4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0FA6C3-0A61-4B03-A0C8-9930AEB67084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9FE96-430C-244A-058B-D8ECBEADD3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0EA19-4EC8-9B5B-69A6-86CE6901A0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E49048-0F3E-485F-985F-826C226258AD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733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09C2-5FDE-CB20-87F6-37731892BB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8EFA0-1291-8E27-939B-061F61CBD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741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435B-A241-14FE-A978-CB7E573F60B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75741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CCC96-D9A5-5E2A-5570-FEFED7E0341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88379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A745D-427B-7B41-1560-4B3B59F47D3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88379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4FB69-320E-269C-B185-F12F7F6A59E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B32DFE-177D-452C-8F1D-CA0ACAF53107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80BDA-5D03-323C-9B26-6C6BE4F5A4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D801F-7098-6809-2BFD-0EF58D087B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2FB4A2-143E-44E8-9DD8-147837C0966F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528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31-2241-FD6B-70B6-7B168830B6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628B9-A50B-0716-6346-54B81AF3E6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A4ED8-2D2F-43C4-8BF8-4EBF343DFCA7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4D957-7B0F-02A5-6350-C5412CEB8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F2427-526C-CFD5-DE92-5760439478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88EAAF-01DA-4314-91A2-2E2D867F545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61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C25A3-EAD7-1BB1-05C7-3513015AB9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1FBCC5-AAD3-48A3-8B53-593E092E0CE0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00FEE-35EF-B4E6-1F97-E9B0121A87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41898-BBA1-8935-A5CA-7D14470D38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0BFB0E-6A88-4BEF-AC5C-C5DAE07E0A56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629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BF4C-95E5-808F-0AF4-3173D1FCD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1498601"/>
            <a:ext cx="3854525" cy="1278468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5A8E6-D162-0696-2D66-F79DA9638B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60457" y="514926"/>
            <a:ext cx="4513542" cy="55264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8B00F-5220-71D9-E6B5-2C58C5CCF1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77332" y="2777069"/>
            <a:ext cx="3854525" cy="258445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3D95D-EAA4-5299-F90D-A7B3B6739E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6922E4-0927-44FA-9B8C-FB046B29A768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ABA56-50AE-3826-E67F-4373154CAA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D1EFD-6DE6-30E2-4FC6-846454CC01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0B052F-16F8-41A5-8C1F-D54E24BC335E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94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CB22-3991-49D1-669E-68B011E156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4800600"/>
            <a:ext cx="8596667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6CE87-C879-2F13-2C76-A044336D20F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77332" y="609603"/>
            <a:ext cx="8596667" cy="3845719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01273-1342-EDEC-55AC-C167B893477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77332" y="5367335"/>
            <a:ext cx="8596667" cy="67402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85CC4-3296-3C19-AB60-D08014015C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0E5BE6-AFEA-4888-84AD-9044709C3A70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20DEA-F67B-6374-E098-ED1E8575CC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DE8A-63D6-3B57-96C1-C8C94CF572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AC4A0-BE19-4CF5-8782-B10BDD6F4F22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608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5240C66-0AA9-B9DA-36B0-5545AE147A02}"/>
              </a:ext>
            </a:extLst>
          </p:cNvPr>
          <p:cNvGrpSpPr/>
          <p:nvPr/>
        </p:nvGrpSpPr>
        <p:grpSpPr>
          <a:xfrm>
            <a:off x="0" y="-8467"/>
            <a:ext cx="12192005" cy="6866467"/>
            <a:chOff x="0" y="-8467"/>
            <a:chExt cx="12192005" cy="6866467"/>
          </a:xfrm>
        </p:grpSpPr>
        <p:cxnSp>
          <p:nvCxnSpPr>
            <p:cNvPr id="3" name="Straight Connector 19">
              <a:extLst>
                <a:ext uri="{FF2B5EF4-FFF2-40B4-BE49-F238E27FC236}">
                  <a16:creationId xmlns:a16="http://schemas.microsoft.com/office/drawing/2014/main" id="{F466253C-C47D-5494-288D-2A01A8C965E7}"/>
                </a:ext>
              </a:extLst>
            </p:cNvPr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4" name="Straight Connector 20">
              <a:extLst>
                <a:ext uri="{FF2B5EF4-FFF2-40B4-BE49-F238E27FC236}">
                  <a16:creationId xmlns:a16="http://schemas.microsoft.com/office/drawing/2014/main" id="{B6D8275A-488D-1DE5-0C57-0457DCD718E7}"/>
                </a:ext>
              </a:extLst>
            </p:cNvPr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D9D9D9"/>
              </a:solidFill>
              <a:prstDash val="solid"/>
              <a:miter/>
            </a:ln>
          </p:spPr>
        </p:cxn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BDDB76D0-177A-971C-3A82-34067212937F}"/>
                </a:ext>
              </a:extLst>
            </p:cNvPr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D4866F09-54DA-A975-8200-B3E54EFB1D02}"/>
                </a:ext>
              </a:extLst>
            </p:cNvPr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Isosceles Triangle 23">
              <a:extLst>
                <a:ext uri="{FF2B5EF4-FFF2-40B4-BE49-F238E27FC236}">
                  <a16:creationId xmlns:a16="http://schemas.microsoft.com/office/drawing/2014/main" id="{57639336-FEF2-21AB-0EC1-BA16FAC96E7D}"/>
                </a:ext>
              </a:extLst>
            </p:cNvPr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73A09894-4B2D-FEB0-841D-97B7FFBEA3E5}"/>
                </a:ext>
              </a:extLst>
            </p:cNvPr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28">
              <a:extLst>
                <a:ext uri="{FF2B5EF4-FFF2-40B4-BE49-F238E27FC236}">
                  <a16:creationId xmlns:a16="http://schemas.microsoft.com/office/drawing/2014/main" id="{436BFB6D-C1A3-923C-7976-4DCB7305B077}"/>
                </a:ext>
              </a:extLst>
            </p:cNvPr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87848767-8AC8-D478-8CCC-8E044BEAC5A2}"/>
                </a:ext>
              </a:extLst>
            </p:cNvPr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Isosceles Triangle 27">
              <a:extLst>
                <a:ext uri="{FF2B5EF4-FFF2-40B4-BE49-F238E27FC236}">
                  <a16:creationId xmlns:a16="http://schemas.microsoft.com/office/drawing/2014/main" id="{9FC20068-C320-05F9-343B-DEE78BDEBD38}"/>
                </a:ext>
              </a:extLst>
            </p:cNvPr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Isosceles Triangle 28">
              <a:extLst>
                <a:ext uri="{FF2B5EF4-FFF2-40B4-BE49-F238E27FC236}">
                  <a16:creationId xmlns:a16="http://schemas.microsoft.com/office/drawing/2014/main" id="{EA53E211-923D-FD5C-7375-544E4941BB77}"/>
                </a:ext>
              </a:extLst>
            </p:cNvPr>
            <p:cNvSpPr/>
            <p:nvPr/>
          </p:nvSpPr>
          <p:spPr>
            <a:xfrm>
              <a:off x="0" y="4013201"/>
              <a:ext cx="448732" cy="284479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4E0AFD4-AE37-A11F-9DE2-146FBEAAD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13207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D2C7B8-4B1A-3083-CA44-DEC331F79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2" y="2160590"/>
            <a:ext cx="8596667" cy="388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234E291-9543-53C3-8159-96CEDC9D7BF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205133" y="6041358"/>
            <a:ext cx="9119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pPr lvl="0"/>
            <a:fld id="{8AF24146-B23A-42A7-84AD-44CF044BFAC3}" type="datetime1">
              <a:rPr lang="en-DE"/>
              <a:pPr lvl="0"/>
              <a:t>23/11/2023</a:t>
            </a:fld>
            <a:endParaRPr lang="en-DE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4A48E11-E400-5C2A-C6DC-94A7D0930D7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7332" y="6041358"/>
            <a:ext cx="629760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pPr lvl="0"/>
            <a:endParaRPr lang="en-D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7183F6B-3CE2-B3A6-7D9E-75D723076D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90659" y="6041358"/>
            <a:ext cx="6833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900" b="0" i="0" u="none" strike="noStrike" kern="1200" cap="none" spc="0" baseline="0">
                <a:solidFill>
                  <a:srgbClr val="90C226"/>
                </a:solidFill>
                <a:uFillTx/>
                <a:latin typeface="Trebuchet MS"/>
              </a:defRPr>
            </a:lvl1pPr>
          </a:lstStyle>
          <a:p>
            <a:pPr lvl="0"/>
            <a:fld id="{FAC4355C-5CDA-4162-A776-FD1907ECE731}" type="slidenum">
              <a:t>‹#›</a:t>
            </a:fld>
            <a:endParaRPr 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90C226"/>
          </a:solidFill>
          <a:uFillTx/>
          <a:latin typeface="Trebuchet MS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800" b="0" i="0" u="none" strike="noStrike" kern="1200" cap="none" spc="0" baseline="0">
          <a:solidFill>
            <a:srgbClr val="404040"/>
          </a:solidFill>
          <a:uFillTx/>
          <a:latin typeface="Trebuchet MS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600" b="0" i="0" u="none" strike="noStrike" kern="1200" cap="none" spc="0" baseline="0">
          <a:solidFill>
            <a:srgbClr val="404040"/>
          </a:solidFill>
          <a:uFillTx/>
          <a:latin typeface="Trebuchet MS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404040"/>
          </a:solidFill>
          <a:uFillTx/>
          <a:latin typeface="Trebuchet MS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0C226"/>
        </a:buClr>
        <a:buSzPct val="80000"/>
        <a:buFont typeface="Wingdings 3"/>
        <a:buChar char=""/>
        <a:tabLst/>
        <a:defRPr lang="en-US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medium.com/pinterest-engineering/building-a-scalable-data-management-system-for-computer-vision-tasks-a6dee8f1c58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N1Gr2DQtpS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AA76-8256-1A89-4717-84261EB2C8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564382" y="2719754"/>
            <a:ext cx="7766931" cy="885605"/>
          </a:xfrm>
        </p:spPr>
        <p:txBody>
          <a:bodyPr anchorCtr="1"/>
          <a:lstStyle/>
          <a:p>
            <a:pPr lvl="0" algn="ctr"/>
            <a:r>
              <a:rPr lang="en-US" b="1" i="1" u="sng">
                <a:solidFill>
                  <a:srgbClr val="C00000"/>
                </a:solidFill>
                <a:effectLst>
                  <a:outerShdw dist="38096" dir="2700000">
                    <a:srgbClr val="7F7F7F"/>
                  </a:outerShdw>
                </a:effectLst>
              </a:rPr>
              <a:t>PINTEREST</a:t>
            </a:r>
            <a:endParaRPr lang="en-DE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FA866-5AE3-D7BD-A5AB-424861BB0E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564382" y="3831674"/>
            <a:ext cx="7766931" cy="521162"/>
          </a:xfrm>
        </p:spPr>
        <p:txBody>
          <a:bodyPr/>
          <a:lstStyle/>
          <a:p>
            <a:pPr lvl="0" algn="ctr"/>
            <a:r>
              <a:rPr lang="en-US">
                <a:solidFill>
                  <a:srgbClr val="525252"/>
                </a:solidFill>
                <a:latin typeface="Arial" pitchFamily="34"/>
                <a:cs typeface="Arial" pitchFamily="34"/>
              </a:rPr>
              <a:t>"</a:t>
            </a:r>
            <a:r>
              <a:rPr lang="en-US" b="1">
                <a:solidFill>
                  <a:srgbClr val="525252"/>
                </a:solidFill>
                <a:latin typeface="Arial" pitchFamily="34"/>
                <a:cs typeface="Arial" pitchFamily="34"/>
              </a:rPr>
              <a:t>Find your inspiration</a:t>
            </a:r>
            <a:r>
              <a:rPr lang="en-US">
                <a:solidFill>
                  <a:srgbClr val="525252"/>
                </a:solidFill>
                <a:latin typeface="Arial" pitchFamily="34"/>
                <a:cs typeface="Arial" pitchFamily="34"/>
              </a:rPr>
              <a:t>"</a:t>
            </a:r>
            <a:endParaRPr lang="en-DE">
              <a:solidFill>
                <a:srgbClr val="525252"/>
              </a:solidFill>
              <a:latin typeface="Arial" pitchFamily="34"/>
              <a:cs typeface="Arial" pitchFamily="34"/>
            </a:endParaRPr>
          </a:p>
          <a:p>
            <a:pPr lvl="0"/>
            <a:endParaRPr lang="en-DE">
              <a:latin typeface="Arial" pitchFamily="34"/>
              <a:cs typeface="Arial" pitchFamily="34"/>
            </a:endParaRPr>
          </a:p>
          <a:p>
            <a:pPr lvl="0"/>
            <a:endParaRPr lang="en-DE"/>
          </a:p>
        </p:txBody>
      </p:sp>
      <p:pic>
        <p:nvPicPr>
          <p:cNvPr id="4" name="Picture 7" descr="A picture containing text, different, dish, several&#10;&#10;Description automatically generated">
            <a:extLst>
              <a:ext uri="{FF2B5EF4-FFF2-40B4-BE49-F238E27FC236}">
                <a16:creationId xmlns:a16="http://schemas.microsoft.com/office/drawing/2014/main" id="{7F20ED8B-9E56-0978-34E4-7461FEA55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49" y="1547448"/>
            <a:ext cx="7240411" cy="5113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picture containing text, sign, outdoor, vector graphics&#10;&#10;Description automatically generated">
            <a:extLst>
              <a:ext uri="{FF2B5EF4-FFF2-40B4-BE49-F238E27FC236}">
                <a16:creationId xmlns:a16="http://schemas.microsoft.com/office/drawing/2014/main" id="{0BD50F10-FDC6-1438-A8E4-6FE37456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09" y="1003965"/>
            <a:ext cx="1441981" cy="14894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86E5-E2E9-A3CC-FC4F-F86F07A66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567440"/>
          </a:xfrm>
        </p:spPr>
        <p:txBody>
          <a:bodyPr/>
          <a:lstStyle/>
          <a:p>
            <a:pPr lvl="0"/>
            <a:r>
              <a:rPr lang="en-US" sz="2800" b="1" i="1">
                <a:latin typeface="Calibri"/>
              </a:rPr>
              <a:t>Is Pinterest using Data Science ?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F13B8-5756-B330-E8CB-A26EB16CBE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2" y="1478603"/>
            <a:ext cx="6628631" cy="5126473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b="1">
                <a:solidFill>
                  <a:srgbClr val="C55A11"/>
                </a:solidFill>
                <a:latin typeface="Calibri"/>
              </a:rPr>
              <a:t>Recommender Systems: </a:t>
            </a:r>
            <a:r>
              <a:rPr lang="en-US">
                <a:solidFill>
                  <a:srgbClr val="374151"/>
                </a:solidFill>
                <a:latin typeface="Calibri"/>
              </a:rPr>
              <a:t>Pinterest uses recommender systems to </a:t>
            </a:r>
            <a:r>
              <a:rPr lang="en-US" b="1">
                <a:solidFill>
                  <a:srgbClr val="374151"/>
                </a:solidFill>
                <a:latin typeface="Calibri"/>
              </a:rPr>
              <a:t>suggest pins </a:t>
            </a:r>
            <a:r>
              <a:rPr lang="en-US">
                <a:solidFill>
                  <a:srgbClr val="374151"/>
                </a:solidFill>
                <a:latin typeface="Calibri"/>
              </a:rPr>
              <a:t>and </a:t>
            </a:r>
            <a:r>
              <a:rPr lang="en-US" b="1">
                <a:solidFill>
                  <a:srgbClr val="374151"/>
                </a:solidFill>
                <a:latin typeface="Calibri"/>
              </a:rPr>
              <a:t>boards</a:t>
            </a:r>
            <a:r>
              <a:rPr lang="en-US">
                <a:solidFill>
                  <a:srgbClr val="374151"/>
                </a:solidFill>
                <a:latin typeface="Calibri"/>
              </a:rPr>
              <a:t> to users </a:t>
            </a:r>
            <a:r>
              <a:rPr lang="en-US" b="1">
                <a:solidFill>
                  <a:srgbClr val="374151"/>
                </a:solidFill>
                <a:latin typeface="Calibri"/>
              </a:rPr>
              <a:t>based</a:t>
            </a:r>
            <a:r>
              <a:rPr lang="en-US">
                <a:solidFill>
                  <a:srgbClr val="374151"/>
                </a:solidFill>
                <a:latin typeface="Calibri"/>
              </a:rPr>
              <a:t> on their </a:t>
            </a:r>
            <a:r>
              <a:rPr lang="en-US" b="1">
                <a:solidFill>
                  <a:srgbClr val="374151"/>
                </a:solidFill>
                <a:latin typeface="Calibri"/>
              </a:rPr>
              <a:t>interests</a:t>
            </a:r>
            <a:r>
              <a:rPr lang="en-US">
                <a:solidFill>
                  <a:srgbClr val="374151"/>
                </a:solidFill>
                <a:latin typeface="Calibri"/>
              </a:rPr>
              <a:t>, </a:t>
            </a:r>
            <a:r>
              <a:rPr lang="en-US" b="1">
                <a:solidFill>
                  <a:srgbClr val="374151"/>
                </a:solidFill>
                <a:latin typeface="Calibri"/>
              </a:rPr>
              <a:t>behaviors</a:t>
            </a:r>
            <a:r>
              <a:rPr lang="en-US">
                <a:solidFill>
                  <a:srgbClr val="374151"/>
                </a:solidFill>
                <a:latin typeface="Calibri"/>
              </a:rPr>
              <a:t>, and </a:t>
            </a:r>
            <a:r>
              <a:rPr lang="en-US" b="1">
                <a:solidFill>
                  <a:srgbClr val="374151"/>
                </a:solidFill>
                <a:latin typeface="Calibri"/>
              </a:rPr>
              <a:t>preferences</a:t>
            </a:r>
            <a:r>
              <a:rPr lang="en-US">
                <a:solidFill>
                  <a:srgbClr val="374151"/>
                </a:solidFill>
                <a:latin typeface="Calibri"/>
              </a:rPr>
              <a:t>. 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>
              <a:solidFill>
                <a:srgbClr val="374151"/>
              </a:solidFill>
              <a:latin typeface="Calibri"/>
            </a:endParaRPr>
          </a:p>
          <a:p>
            <a:pPr lvl="0">
              <a:lnSpc>
                <a:spcPct val="80000"/>
              </a:lnSpc>
            </a:pPr>
            <a:r>
              <a:rPr lang="en-US" b="1">
                <a:solidFill>
                  <a:srgbClr val="C55A11"/>
                </a:solidFill>
                <a:latin typeface="Calibri"/>
              </a:rPr>
              <a:t>Search Ranking: </a:t>
            </a:r>
            <a:r>
              <a:rPr lang="en-US">
                <a:solidFill>
                  <a:srgbClr val="374151"/>
                </a:solidFill>
                <a:latin typeface="Calibri"/>
              </a:rPr>
              <a:t>Pinterest uses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machine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learning</a:t>
            </a:r>
            <a:r>
              <a:rPr lang="en-US">
                <a:solidFill>
                  <a:srgbClr val="374151"/>
                </a:solidFill>
                <a:latin typeface="Calibri"/>
              </a:rPr>
              <a:t> and </a:t>
            </a:r>
            <a:r>
              <a:rPr lang="en-US" b="1">
                <a:solidFill>
                  <a:srgbClr val="374151"/>
                </a:solidFill>
                <a:latin typeface="Calibri"/>
              </a:rPr>
              <a:t>natural language processing</a:t>
            </a:r>
            <a:r>
              <a:rPr lang="en-US">
                <a:solidFill>
                  <a:srgbClr val="374151"/>
                </a:solidFill>
                <a:latin typeface="Calibri"/>
              </a:rPr>
              <a:t> to improve search ranking and relevance</a:t>
            </a:r>
          </a:p>
          <a:p>
            <a:pPr lvl="0">
              <a:lnSpc>
                <a:spcPct val="80000"/>
              </a:lnSpc>
            </a:pPr>
            <a:endParaRPr lang="en-US" b="1">
              <a:solidFill>
                <a:srgbClr val="374151"/>
              </a:solidFill>
              <a:latin typeface="Calibri"/>
            </a:endParaRPr>
          </a:p>
          <a:p>
            <a:pPr lvl="0">
              <a:lnSpc>
                <a:spcPct val="80000"/>
              </a:lnSpc>
            </a:pPr>
            <a:r>
              <a:rPr lang="en-US" b="1">
                <a:solidFill>
                  <a:srgbClr val="C55A11"/>
                </a:solidFill>
                <a:latin typeface="Calibri"/>
              </a:rPr>
              <a:t>Ad Targeting: </a:t>
            </a:r>
            <a:r>
              <a:rPr lang="en-US">
                <a:solidFill>
                  <a:srgbClr val="374151"/>
                </a:solidFill>
                <a:latin typeface="Calibri"/>
              </a:rPr>
              <a:t>Pinterest uses data science to </a:t>
            </a:r>
            <a:r>
              <a:rPr lang="en-US" b="1">
                <a:solidFill>
                  <a:srgbClr val="374151"/>
                </a:solidFill>
                <a:latin typeface="Calibri"/>
              </a:rPr>
              <a:t>target ads to users </a:t>
            </a:r>
            <a:r>
              <a:rPr lang="en-US">
                <a:solidFill>
                  <a:srgbClr val="374151"/>
                </a:solidFill>
                <a:latin typeface="Calibri"/>
              </a:rPr>
              <a:t>based on their </a:t>
            </a:r>
            <a:r>
              <a:rPr lang="en-US" b="1">
                <a:solidFill>
                  <a:srgbClr val="374151"/>
                </a:solidFill>
                <a:latin typeface="Calibri"/>
              </a:rPr>
              <a:t>interests and behaviors</a:t>
            </a:r>
            <a:r>
              <a:rPr lang="en-US">
                <a:solidFill>
                  <a:srgbClr val="374151"/>
                </a:solidFill>
                <a:latin typeface="Calibri"/>
              </a:rPr>
              <a:t>. </a:t>
            </a:r>
          </a:p>
          <a:p>
            <a:pPr lvl="0">
              <a:lnSpc>
                <a:spcPct val="80000"/>
              </a:lnSpc>
            </a:pPr>
            <a:endParaRPr lang="en-US" b="1">
              <a:solidFill>
                <a:srgbClr val="374151"/>
              </a:solidFill>
              <a:latin typeface="Calibri"/>
            </a:endParaRPr>
          </a:p>
          <a:p>
            <a:pPr lvl="0">
              <a:lnSpc>
                <a:spcPct val="80000"/>
              </a:lnSpc>
            </a:pPr>
            <a:r>
              <a:rPr lang="en-US" b="1">
                <a:solidFill>
                  <a:srgbClr val="C55A11"/>
                </a:solidFill>
                <a:latin typeface="Calibri"/>
              </a:rPr>
              <a:t>Content Moderation: </a:t>
            </a:r>
            <a:r>
              <a:rPr lang="en-US">
                <a:solidFill>
                  <a:srgbClr val="374151"/>
                </a:solidFill>
                <a:latin typeface="Calibri"/>
              </a:rPr>
              <a:t>Pinterest uses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machine learning </a:t>
            </a:r>
            <a:r>
              <a:rPr lang="en-US">
                <a:solidFill>
                  <a:srgbClr val="374151"/>
                </a:solidFill>
                <a:latin typeface="Calibri"/>
              </a:rPr>
              <a:t>to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moderate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content</a:t>
            </a:r>
            <a:r>
              <a:rPr lang="en-US">
                <a:solidFill>
                  <a:srgbClr val="374151"/>
                </a:solidFill>
                <a:latin typeface="Calibri"/>
              </a:rPr>
              <a:t> and </a:t>
            </a:r>
            <a:r>
              <a:rPr lang="en-US" b="1">
                <a:solidFill>
                  <a:srgbClr val="374151"/>
                </a:solidFill>
                <a:latin typeface="Calibri"/>
              </a:rPr>
              <a:t>prevent spam, scams, and inappropriate content. </a:t>
            </a:r>
          </a:p>
          <a:p>
            <a:pPr lvl="0">
              <a:lnSpc>
                <a:spcPct val="80000"/>
              </a:lnSpc>
            </a:pPr>
            <a:endParaRPr lang="en-US" b="1">
              <a:solidFill>
                <a:srgbClr val="374151"/>
              </a:solidFill>
              <a:latin typeface="Calibri"/>
            </a:endParaRPr>
          </a:p>
          <a:p>
            <a:pPr lvl="0">
              <a:lnSpc>
                <a:spcPct val="80000"/>
              </a:lnSpc>
            </a:pPr>
            <a:r>
              <a:rPr lang="en-US" b="1">
                <a:solidFill>
                  <a:srgbClr val="C55A11"/>
                </a:solidFill>
                <a:latin typeface="Calibri"/>
              </a:rPr>
              <a:t>Trend Identification: </a:t>
            </a:r>
            <a:r>
              <a:rPr lang="en-US">
                <a:solidFill>
                  <a:srgbClr val="374151"/>
                </a:solidFill>
                <a:latin typeface="Calibri"/>
              </a:rPr>
              <a:t>Pinterest uses data science to </a:t>
            </a:r>
            <a:r>
              <a:rPr lang="en-US" b="1">
                <a:solidFill>
                  <a:srgbClr val="374151"/>
                </a:solidFill>
                <a:latin typeface="Calibri"/>
              </a:rPr>
              <a:t>identify</a:t>
            </a:r>
            <a:r>
              <a:rPr lang="en-US">
                <a:solidFill>
                  <a:srgbClr val="374151"/>
                </a:solidFill>
                <a:latin typeface="Calibri"/>
              </a:rPr>
              <a:t> and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analyze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trends</a:t>
            </a:r>
            <a:r>
              <a:rPr lang="en-US">
                <a:solidFill>
                  <a:srgbClr val="374151"/>
                </a:solidFill>
                <a:latin typeface="Calibri"/>
              </a:rPr>
              <a:t> in user </a:t>
            </a:r>
            <a:r>
              <a:rPr lang="en-US" b="1">
                <a:solidFill>
                  <a:srgbClr val="374151"/>
                </a:solidFill>
                <a:latin typeface="Calibri"/>
              </a:rPr>
              <a:t>behavior</a:t>
            </a:r>
            <a:r>
              <a:rPr lang="en-US">
                <a:solidFill>
                  <a:srgbClr val="374151"/>
                </a:solidFill>
                <a:latin typeface="Calibri"/>
              </a:rPr>
              <a:t> and content. </a:t>
            </a:r>
            <a:endParaRPr lang="en-DE">
              <a:latin typeface="Calibri"/>
            </a:endParaRPr>
          </a:p>
        </p:txBody>
      </p:sp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E72A641-F02C-33C7-9930-04996FAA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418" y="1457370"/>
            <a:ext cx="4300907" cy="479102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48DC-6006-28E6-BCA9-C8088647D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2253"/>
            <a:ext cx="5766471" cy="1208397"/>
          </a:xfrm>
        </p:spPr>
        <p:txBody>
          <a:bodyPr anchorCtr="1"/>
          <a:lstStyle/>
          <a:p>
            <a:pPr lvl="0"/>
            <a:r>
              <a:rPr lang="en-US" sz="2800" b="1" i="1">
                <a:latin typeface="Calibri"/>
              </a:rPr>
              <a:t>Roads to Success aren’t easy..</a:t>
            </a:r>
            <a:br>
              <a:rPr lang="en-US" sz="2800" b="1" i="1">
                <a:solidFill>
                  <a:srgbClr val="374151"/>
                </a:solidFill>
                <a:latin typeface="Calibri"/>
                <a:ea typeface="Calibri" pitchFamily="34"/>
              </a:rPr>
            </a:br>
            <a:r>
              <a:rPr lang="en-DE" sz="2800" b="1" i="1">
                <a:solidFill>
                  <a:srgbClr val="374151"/>
                </a:solidFill>
                <a:latin typeface="Calibri"/>
                <a:ea typeface="Calibri" pitchFamily="34"/>
              </a:rPr>
              <a:t>Business Challenge</a:t>
            </a:r>
            <a:r>
              <a:rPr lang="en-US" sz="2800" b="1" i="1">
                <a:solidFill>
                  <a:srgbClr val="374151"/>
                </a:solidFill>
                <a:latin typeface="Calibri"/>
                <a:ea typeface="Calibri" pitchFamily="34"/>
              </a:rPr>
              <a:t> Case Study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67D5A-22C5-DB38-4411-58A4DEFFBA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25645" y="1480651"/>
            <a:ext cx="3925921" cy="4767745"/>
          </a:xfrm>
        </p:spPr>
        <p:txBody>
          <a:bodyPr/>
          <a:lstStyle/>
          <a:p>
            <a:pPr lvl="0">
              <a:spcBef>
                <a:spcPts val="1500"/>
              </a:spcBef>
              <a:spcAft>
                <a:spcPts val="1500"/>
              </a:spcAft>
            </a:pPr>
            <a:r>
              <a:rPr lang="en-DE" sz="2000" b="1">
                <a:solidFill>
                  <a:srgbClr val="C00000"/>
                </a:solidFill>
                <a:latin typeface="Segoe UI" pitchFamily="34"/>
              </a:rPr>
              <a:t>Business</a:t>
            </a:r>
            <a:r>
              <a:rPr lang="en-DE" sz="1400" b="1">
                <a:solidFill>
                  <a:srgbClr val="C00000"/>
                </a:solidFill>
                <a:latin typeface="Segoe UI" pitchFamily="34"/>
              </a:rPr>
              <a:t> </a:t>
            </a:r>
            <a:r>
              <a:rPr lang="en-DE" sz="2000" b="1">
                <a:solidFill>
                  <a:srgbClr val="C00000"/>
                </a:solidFill>
                <a:latin typeface="Segoe UI" pitchFamily="34"/>
              </a:rPr>
              <a:t>Challenge</a:t>
            </a:r>
            <a:r>
              <a:rPr lang="en-DE" sz="1400" b="1">
                <a:solidFill>
                  <a:srgbClr val="C00000"/>
                </a:solidFill>
                <a:latin typeface="Segoe UI" pitchFamily="34"/>
              </a:rPr>
              <a:t>: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 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attract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more users and advertisers.</a:t>
            </a:r>
            <a:endParaRPr lang="en-US" sz="1600">
              <a:latin typeface="Calibri"/>
            </a:endParaRPr>
          </a:p>
          <a:p>
            <a:pPr lvl="0">
              <a:spcBef>
                <a:spcPts val="1500"/>
              </a:spcBef>
              <a:spcAft>
                <a:spcPts val="1500"/>
              </a:spcAft>
            </a:pPr>
            <a:r>
              <a:rPr lang="en-DE" b="1">
                <a:solidFill>
                  <a:srgbClr val="C00000"/>
                </a:solidFill>
                <a:latin typeface="Segoe UI" pitchFamily="34"/>
              </a:rPr>
              <a:t>Business</a:t>
            </a:r>
            <a:r>
              <a:rPr lang="en-DE" sz="1600" b="1">
                <a:solidFill>
                  <a:srgbClr val="C00000"/>
                </a:solidFill>
                <a:latin typeface="Segoe UI" pitchFamily="34"/>
              </a:rPr>
              <a:t> </a:t>
            </a:r>
            <a:r>
              <a:rPr lang="en-DE" b="1">
                <a:solidFill>
                  <a:srgbClr val="C00000"/>
                </a:solidFill>
                <a:latin typeface="Segoe UI" pitchFamily="34"/>
              </a:rPr>
              <a:t>Strategy</a:t>
            </a:r>
            <a:r>
              <a:rPr lang="en-US" sz="1600" b="1">
                <a:solidFill>
                  <a:srgbClr val="C00000"/>
                </a:solidFill>
                <a:latin typeface="Segoe UI" pitchFamily="34"/>
              </a:rPr>
              <a:t>:</a:t>
            </a:r>
            <a:r>
              <a:rPr lang="en-DE" sz="1600" b="1">
                <a:solidFill>
                  <a:srgbClr val="C00000"/>
                </a:solidFill>
                <a:latin typeface="Segoe UI" pitchFamily="34"/>
              </a:rPr>
              <a:t>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user growth, engagement, and monetization. </a:t>
            </a:r>
            <a:endParaRPr lang="en-US" sz="1700">
              <a:solidFill>
                <a:srgbClr val="374151"/>
              </a:solidFill>
              <a:latin typeface="Calibri"/>
            </a:endParaRPr>
          </a:p>
          <a:p>
            <a:pPr lvl="0">
              <a:spcBef>
                <a:spcPts val="1500"/>
              </a:spcBef>
              <a:spcAft>
                <a:spcPts val="1500"/>
              </a:spcAft>
            </a:pPr>
            <a:r>
              <a:rPr lang="en-US" sz="2000" b="1">
                <a:solidFill>
                  <a:srgbClr val="C00000"/>
                </a:solidFill>
                <a:latin typeface="Calibri"/>
              </a:rPr>
              <a:t>Solution</a:t>
            </a:r>
            <a:r>
              <a:rPr lang="en-US" sz="1700" b="1">
                <a:solidFill>
                  <a:srgbClr val="374151"/>
                </a:solidFill>
                <a:latin typeface="Calibri"/>
              </a:rPr>
              <a:t> -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"Pinterest Lens" 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(which allows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users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 to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search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 for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items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 by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taking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 a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photo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)</a:t>
            </a:r>
            <a:r>
              <a:rPr lang="en-US" sz="17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and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expanding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 its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ad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700" b="1">
                <a:solidFill>
                  <a:srgbClr val="374151"/>
                </a:solidFill>
                <a:latin typeface="Calibri"/>
              </a:rPr>
              <a:t>offerings</a:t>
            </a:r>
            <a:r>
              <a:rPr lang="en-DE" sz="1700">
                <a:solidFill>
                  <a:srgbClr val="374151"/>
                </a:solidFill>
                <a:latin typeface="Calibri"/>
              </a:rPr>
              <a:t>.</a:t>
            </a:r>
            <a:endParaRPr lang="en-US" sz="1700">
              <a:solidFill>
                <a:srgbClr val="374151"/>
              </a:solidFill>
              <a:latin typeface="Calibri"/>
            </a:endParaRPr>
          </a:p>
          <a:p>
            <a:pPr lvl="0">
              <a:spcBef>
                <a:spcPts val="1500"/>
              </a:spcBef>
              <a:spcAft>
                <a:spcPts val="1500"/>
              </a:spcAft>
            </a:pPr>
            <a:r>
              <a:rPr lang="en-US" sz="2000" b="1">
                <a:solidFill>
                  <a:srgbClr val="C00000"/>
                </a:solidFill>
                <a:latin typeface="Calibri"/>
              </a:rPr>
              <a:t>Results </a:t>
            </a:r>
            <a:r>
              <a:rPr lang="en-US" sz="1700">
                <a:solidFill>
                  <a:srgbClr val="374151"/>
                </a:solidFill>
                <a:latin typeface="Calibri"/>
              </a:rPr>
              <a:t>-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47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%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year-over-year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increase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 and 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93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million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new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DE" sz="1600" b="1">
                <a:solidFill>
                  <a:srgbClr val="374151"/>
                </a:solidFill>
                <a:latin typeface="Calibri"/>
              </a:rPr>
              <a:t>users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in 2021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.</a:t>
            </a:r>
            <a:r>
              <a:rPr lang="en-DE" sz="1600">
                <a:solidFill>
                  <a:srgbClr val="374151"/>
                </a:solidFill>
                <a:latin typeface="Calibri"/>
              </a:rPr>
              <a:t> </a:t>
            </a:r>
            <a:endParaRPr lang="en-DE" sz="1700">
              <a:solidFill>
                <a:srgbClr val="374151"/>
              </a:solidFill>
              <a:latin typeface="Calibri"/>
            </a:endParaRPr>
          </a:p>
          <a:p>
            <a:pPr lvl="0"/>
            <a:endParaRPr lang="en-DE" sz="1600"/>
          </a:p>
        </p:txBody>
      </p:sp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76AEBDF-F154-C90D-BE74-ED9006C2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99" y="1225881"/>
            <a:ext cx="7315200" cy="54472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DCDE-2D9D-69D2-4758-84922E4A1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912" y="687857"/>
            <a:ext cx="8596667" cy="617412"/>
          </a:xfrm>
        </p:spPr>
        <p:txBody>
          <a:bodyPr/>
          <a:lstStyle/>
          <a:p>
            <a:pPr lvl="0"/>
            <a:r>
              <a:rPr lang="en-US" sz="2800" b="1" i="1">
                <a:latin typeface="Calibri"/>
              </a:rPr>
              <a:t>Pinterest with ML- The Discovery Problem</a:t>
            </a:r>
            <a:br>
              <a:rPr lang="en-US" sz="2900">
                <a:solidFill>
                  <a:srgbClr val="181818"/>
                </a:solidFill>
                <a:latin typeface="Trade Gothic W01"/>
              </a:rPr>
            </a:br>
            <a:br>
              <a:rPr lang="en-US" sz="2900"/>
            </a:br>
            <a:endParaRPr lang="en-DE" sz="2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7FB86-C16C-4F08-3A9B-2D8870072E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6950" y="1394844"/>
            <a:ext cx="7663943" cy="383880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US">
              <a:solidFill>
                <a:srgbClr val="181818"/>
              </a:solidFill>
              <a:latin typeface="Calibri"/>
            </a:endParaRPr>
          </a:p>
          <a:p>
            <a:pPr lvl="0"/>
            <a:r>
              <a:rPr lang="en-US">
                <a:solidFill>
                  <a:srgbClr val="181818"/>
                </a:solidFill>
                <a:latin typeface="Calibri"/>
              </a:rPr>
              <a:t>Pinterest had to </a:t>
            </a:r>
            <a:r>
              <a:rPr lang="en-US" b="1">
                <a:solidFill>
                  <a:srgbClr val="181818"/>
                </a:solidFill>
                <a:latin typeface="Calibri"/>
              </a:rPr>
              <a:t>disentangle</a:t>
            </a:r>
            <a:r>
              <a:rPr lang="en-US">
                <a:solidFill>
                  <a:srgbClr val="181818"/>
                </a:solidFill>
                <a:latin typeface="Calibri"/>
              </a:rPr>
              <a:t> the “</a:t>
            </a:r>
            <a:r>
              <a:rPr lang="en-US" b="1">
                <a:solidFill>
                  <a:srgbClr val="181818"/>
                </a:solidFill>
                <a:latin typeface="Calibri"/>
              </a:rPr>
              <a:t>discovery</a:t>
            </a:r>
            <a:r>
              <a:rPr lang="en-US">
                <a:solidFill>
                  <a:srgbClr val="181818"/>
                </a:solidFill>
                <a:latin typeface="Calibri"/>
              </a:rPr>
              <a:t>” problem, understand what people are </a:t>
            </a:r>
            <a:r>
              <a:rPr lang="en-US" b="1">
                <a:solidFill>
                  <a:srgbClr val="181818"/>
                </a:solidFill>
                <a:latin typeface="Calibri"/>
              </a:rPr>
              <a:t>looking</a:t>
            </a:r>
            <a:r>
              <a:rPr lang="en-US">
                <a:solidFill>
                  <a:srgbClr val="181818"/>
                </a:solidFill>
                <a:latin typeface="Calibri"/>
              </a:rPr>
              <a:t> for from the </a:t>
            </a:r>
            <a:r>
              <a:rPr lang="en-US" b="1">
                <a:solidFill>
                  <a:srgbClr val="181818"/>
                </a:solidFill>
                <a:latin typeface="Calibri"/>
              </a:rPr>
              <a:t>three</a:t>
            </a:r>
            <a:r>
              <a:rPr lang="en-US">
                <a:solidFill>
                  <a:srgbClr val="181818"/>
                </a:solidFill>
                <a:latin typeface="Calibri"/>
              </a:rPr>
              <a:t> or </a:t>
            </a:r>
            <a:r>
              <a:rPr lang="en-US" b="1">
                <a:solidFill>
                  <a:srgbClr val="181818"/>
                </a:solidFill>
                <a:latin typeface="Calibri"/>
              </a:rPr>
              <a:t>less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words</a:t>
            </a:r>
            <a:r>
              <a:rPr lang="en-US">
                <a:solidFill>
                  <a:srgbClr val="181818"/>
                </a:solidFill>
                <a:latin typeface="Calibri"/>
              </a:rPr>
              <a:t> they input in the </a:t>
            </a:r>
            <a:r>
              <a:rPr lang="en-US" b="1">
                <a:solidFill>
                  <a:srgbClr val="181818"/>
                </a:solidFill>
                <a:latin typeface="Calibri"/>
              </a:rPr>
              <a:t>search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bar</a:t>
            </a:r>
            <a:r>
              <a:rPr lang="en-US">
                <a:solidFill>
                  <a:srgbClr val="181818"/>
                </a:solidFill>
                <a:latin typeface="Calibri"/>
              </a:rPr>
              <a:t>.</a:t>
            </a:r>
          </a:p>
          <a:p>
            <a:pPr lvl="0"/>
            <a:r>
              <a:rPr lang="en-US">
                <a:solidFill>
                  <a:srgbClr val="181818"/>
                </a:solidFill>
                <a:latin typeface="Calibri"/>
              </a:rPr>
              <a:t>Pinterest need to “</a:t>
            </a:r>
            <a:r>
              <a:rPr lang="en-US" b="1">
                <a:solidFill>
                  <a:srgbClr val="181818"/>
                </a:solidFill>
                <a:latin typeface="Calibri"/>
              </a:rPr>
              <a:t>build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technology</a:t>
            </a:r>
            <a:r>
              <a:rPr lang="en-US">
                <a:solidFill>
                  <a:srgbClr val="181818"/>
                </a:solidFill>
                <a:latin typeface="Calibri"/>
              </a:rPr>
              <a:t> to not only </a:t>
            </a:r>
            <a:r>
              <a:rPr lang="en-US" b="1">
                <a:solidFill>
                  <a:srgbClr val="181818"/>
                </a:solidFill>
                <a:latin typeface="Calibri"/>
              </a:rPr>
              <a:t>keep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up</a:t>
            </a:r>
            <a:r>
              <a:rPr lang="en-US">
                <a:solidFill>
                  <a:srgbClr val="181818"/>
                </a:solidFill>
                <a:latin typeface="Calibri"/>
              </a:rPr>
              <a:t>, but make </a:t>
            </a:r>
            <a:r>
              <a:rPr lang="en-US" b="1">
                <a:solidFill>
                  <a:srgbClr val="181818"/>
                </a:solidFill>
                <a:latin typeface="Calibri"/>
              </a:rPr>
              <a:t>recommendations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smarter</a:t>
            </a:r>
            <a:r>
              <a:rPr lang="en-US">
                <a:solidFill>
                  <a:srgbClr val="181818"/>
                </a:solidFill>
                <a:latin typeface="Calibri"/>
              </a:rPr>
              <a:t>”</a:t>
            </a:r>
          </a:p>
          <a:p>
            <a:pPr lvl="0"/>
            <a:r>
              <a:rPr lang="en-US">
                <a:solidFill>
                  <a:srgbClr val="181818"/>
                </a:solidFill>
                <a:latin typeface="Calibri"/>
              </a:rPr>
              <a:t>Therefore, it developed </a:t>
            </a:r>
            <a:r>
              <a:rPr lang="en-US" b="1">
                <a:solidFill>
                  <a:srgbClr val="C00000"/>
                </a:solidFill>
                <a:latin typeface="Calibri"/>
              </a:rPr>
              <a:t>PinSage</a:t>
            </a:r>
            <a:r>
              <a:rPr lang="en-US">
                <a:solidFill>
                  <a:srgbClr val="181818"/>
                </a:solidFill>
                <a:latin typeface="Calibri"/>
              </a:rPr>
              <a:t>, a </a:t>
            </a:r>
            <a:r>
              <a:rPr lang="en-US" b="1">
                <a:solidFill>
                  <a:srgbClr val="181818"/>
                </a:solidFill>
                <a:latin typeface="Calibri"/>
              </a:rPr>
              <a:t>neural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network</a:t>
            </a:r>
            <a:r>
              <a:rPr lang="en-US">
                <a:solidFill>
                  <a:srgbClr val="181818"/>
                </a:solidFill>
                <a:latin typeface="Calibri"/>
              </a:rPr>
              <a:t> placing each image, according to a </a:t>
            </a:r>
            <a:r>
              <a:rPr lang="en-US" b="1">
                <a:solidFill>
                  <a:srgbClr val="181818"/>
                </a:solidFill>
                <a:latin typeface="Calibri"/>
              </a:rPr>
              <a:t>specific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theme</a:t>
            </a:r>
            <a:r>
              <a:rPr lang="en-US">
                <a:solidFill>
                  <a:srgbClr val="181818"/>
                </a:solidFill>
                <a:latin typeface="Calibri"/>
              </a:rPr>
              <a:t>, within a </a:t>
            </a:r>
            <a:r>
              <a:rPr lang="en-US" b="1">
                <a:solidFill>
                  <a:srgbClr val="181818"/>
                </a:solidFill>
                <a:latin typeface="Calibri"/>
              </a:rPr>
              <a:t>graph</a:t>
            </a:r>
            <a:r>
              <a:rPr lang="en-US">
                <a:solidFill>
                  <a:srgbClr val="181818"/>
                </a:solidFill>
                <a:latin typeface="Calibri"/>
              </a:rPr>
              <a:t> of </a:t>
            </a:r>
            <a:r>
              <a:rPr lang="en-US" b="1">
                <a:solidFill>
                  <a:srgbClr val="181818"/>
                </a:solidFill>
                <a:latin typeface="Calibri"/>
              </a:rPr>
              <a:t>other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images</a:t>
            </a:r>
            <a:r>
              <a:rPr lang="en-US">
                <a:solidFill>
                  <a:srgbClr val="181818"/>
                </a:solidFill>
                <a:latin typeface="Calibri"/>
              </a:rPr>
              <a:t>. </a:t>
            </a:r>
          </a:p>
          <a:p>
            <a:pPr lvl="0"/>
            <a:r>
              <a:rPr lang="en-US">
                <a:solidFill>
                  <a:srgbClr val="181818"/>
                </a:solidFill>
                <a:latin typeface="Calibri"/>
              </a:rPr>
              <a:t>Thereafter, people started to receive a more </a:t>
            </a:r>
            <a:r>
              <a:rPr lang="en-US" b="1">
                <a:solidFill>
                  <a:srgbClr val="181818"/>
                </a:solidFill>
                <a:latin typeface="Calibri"/>
              </a:rPr>
              <a:t>personalized</a:t>
            </a:r>
            <a:r>
              <a:rPr lang="en-US">
                <a:solidFill>
                  <a:srgbClr val="181818"/>
                </a:solidFill>
                <a:latin typeface="Calibri"/>
              </a:rPr>
              <a:t> </a:t>
            </a:r>
            <a:r>
              <a:rPr lang="en-US" b="1">
                <a:solidFill>
                  <a:srgbClr val="181818"/>
                </a:solidFill>
                <a:latin typeface="Calibri"/>
              </a:rPr>
              <a:t>recommendations</a:t>
            </a:r>
            <a:r>
              <a:rPr lang="en-US">
                <a:solidFill>
                  <a:srgbClr val="181818"/>
                </a:solidFill>
                <a:latin typeface="Calibri"/>
              </a:rPr>
              <a:t>.</a:t>
            </a:r>
            <a:endParaRPr lang="en-DE">
              <a:latin typeface="Calibri"/>
            </a:endParaRPr>
          </a:p>
          <a:p>
            <a:pPr lvl="0"/>
            <a:endParaRPr lang="en-DE">
              <a:latin typeface="Calibri"/>
            </a:endParaRPr>
          </a:p>
          <a:p>
            <a:pPr lvl="0"/>
            <a:endParaRPr lang="en-US">
              <a:solidFill>
                <a:srgbClr val="181818"/>
              </a:solidFill>
              <a:latin typeface="Calibri"/>
            </a:endParaRP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110F896F-14F9-B884-3D64-C27876AC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57" y="1509601"/>
            <a:ext cx="3510143" cy="38388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96CD-0056-702B-CE02-3C6947EF2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927" y="511908"/>
            <a:ext cx="8596667" cy="816705"/>
          </a:xfrm>
        </p:spPr>
        <p:txBody>
          <a:bodyPr anchorCtr="1">
            <a:noAutofit/>
          </a:bodyPr>
          <a:lstStyle/>
          <a:p>
            <a:pPr lvl="0" algn="ctr"/>
            <a:r>
              <a:rPr lang="en-US" sz="2400">
                <a:latin typeface="Calibri"/>
              </a:rPr>
              <a:t>Voyager – The one who take Pinterest Further</a:t>
            </a:r>
            <a:br>
              <a:rPr lang="en-US" sz="2400">
                <a:latin typeface="Calibri"/>
              </a:rPr>
            </a:br>
            <a:r>
              <a:rPr lang="en-US" sz="2000" b="1" i="1">
                <a:solidFill>
                  <a:srgbClr val="525252"/>
                </a:solidFill>
                <a:latin typeface="Calibri"/>
              </a:rPr>
              <a:t>Building A scalable data management system for computer vision tasks</a:t>
            </a:r>
            <a:br>
              <a:rPr lang="en-US" sz="2400" b="1">
                <a:solidFill>
                  <a:srgbClr val="292929"/>
                </a:solidFill>
                <a:latin typeface="Calibri"/>
              </a:rPr>
            </a:br>
            <a:endParaRPr lang="en-DE" sz="240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F87AB-EA09-4D0E-7470-0B9B6044C00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410" y="1676040"/>
            <a:ext cx="5369429" cy="4959230"/>
          </a:xfrm>
        </p:spPr>
        <p:txBody>
          <a:bodyPr/>
          <a:lstStyle/>
          <a:p>
            <a:pPr lvl="0" algn="just"/>
            <a:r>
              <a:rPr lang="en-US" sz="1600">
                <a:solidFill>
                  <a:srgbClr val="292929"/>
                </a:solidFill>
                <a:latin typeface="Calibri"/>
              </a:rPr>
              <a:t>Pinterest designed a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centralized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,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scalable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, and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flexible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data management tool called </a:t>
            </a:r>
            <a:r>
              <a:rPr lang="en-US" b="1">
                <a:solidFill>
                  <a:srgbClr val="C00000"/>
                </a:solidFill>
                <a:latin typeface="Calibri"/>
              </a:rPr>
              <a:t>Voyager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. </a:t>
            </a:r>
          </a:p>
          <a:p>
            <a:pPr lvl="0" algn="just"/>
            <a:r>
              <a:rPr lang="en-US" sz="1600" b="1">
                <a:solidFill>
                  <a:srgbClr val="292929"/>
                </a:solidFill>
                <a:latin typeface="Calibri"/>
              </a:rPr>
              <a:t>Voyager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supports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dynamic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taxonomy management, which mimics that of a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file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system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.</a:t>
            </a:r>
          </a:p>
          <a:p>
            <a:pPr lvl="0" algn="just"/>
            <a:r>
              <a:rPr lang="en-US" sz="1600">
                <a:solidFill>
                  <a:srgbClr val="292929"/>
                </a:solidFill>
                <a:latin typeface="Calibri"/>
              </a:rPr>
              <a:t> Users can manage their data similar to how they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manage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files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and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folders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 on </a:t>
            </a:r>
            <a:r>
              <a:rPr lang="en-US" sz="1600" b="1">
                <a:solidFill>
                  <a:srgbClr val="292929"/>
                </a:solidFill>
                <a:latin typeface="Calibri"/>
              </a:rPr>
              <a:t>laptops</a:t>
            </a:r>
            <a:r>
              <a:rPr lang="en-US" sz="1600">
                <a:solidFill>
                  <a:srgbClr val="292929"/>
                </a:solidFill>
                <a:latin typeface="Calibri"/>
              </a:rPr>
              <a:t>. </a:t>
            </a:r>
            <a:endParaRPr lang="en-US" sz="1600" b="1">
              <a:solidFill>
                <a:srgbClr val="292929"/>
              </a:solidFill>
              <a:latin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DE5BA3-1DC6-DD56-1CF4-5D8F21F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72552" y="1468215"/>
            <a:ext cx="6073764" cy="44255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5882428B-BB44-868B-9AA8-388733B569A2}"/>
              </a:ext>
            </a:extLst>
          </p:cNvPr>
          <p:cNvSpPr txBox="1"/>
          <p:nvPr/>
        </p:nvSpPr>
        <p:spPr>
          <a:xfrm>
            <a:off x="615144" y="6033330"/>
            <a:ext cx="1053222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4"/>
              </a:rPr>
              <a:t>Building A scalable data management system for computer vision tasks | by Pinterest Engineering | Pinterest Engineering Blog | Medium</a:t>
            </a: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E799245-B8C7-EDBC-EBB6-18724907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3473" y="3566160"/>
            <a:ext cx="3715792" cy="23275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41AF-7B98-D510-4CE8-51EFF77C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270936"/>
            <a:ext cx="8596667" cy="812791"/>
          </a:xfrm>
        </p:spPr>
        <p:txBody>
          <a:bodyPr/>
          <a:lstStyle/>
          <a:p>
            <a:pPr lvl="0"/>
            <a:r>
              <a:rPr lang="en-US"/>
              <a:t>Many are Jealous….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E964-41EA-3561-9BCF-3E9AD9A6C2D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6031" y="1731809"/>
            <a:ext cx="7674184" cy="4233333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b="1">
                <a:solidFill>
                  <a:srgbClr val="374151"/>
                </a:solidFill>
                <a:latin typeface="Calibri"/>
              </a:rPr>
              <a:t>Ability to drive traffic to websites. </a:t>
            </a:r>
          </a:p>
          <a:p>
            <a:pPr lvl="0">
              <a:lnSpc>
                <a:spcPct val="80000"/>
              </a:lnSpc>
            </a:pPr>
            <a:r>
              <a:rPr lang="en-US" sz="1600" b="1">
                <a:solidFill>
                  <a:srgbClr val="374151"/>
                </a:solidFill>
                <a:latin typeface="Calibri"/>
              </a:rPr>
              <a:t>Influence purchase decisions. </a:t>
            </a:r>
          </a:p>
          <a:p>
            <a:pPr lvl="0">
              <a:lnSpc>
                <a:spcPct val="80000"/>
              </a:lnSpc>
            </a:pPr>
            <a:r>
              <a:rPr lang="en-US" sz="1600" b="1">
                <a:solidFill>
                  <a:srgbClr val="374151"/>
                </a:solidFill>
                <a:latin typeface="Calibri"/>
              </a:rPr>
              <a:t>Content creators 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and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influencers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 to reach a highly engaged audience.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1600">
              <a:solidFill>
                <a:srgbClr val="374151"/>
              </a:solidFill>
              <a:latin typeface="Calibri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1600">
                <a:solidFill>
                  <a:srgbClr val="374151"/>
                </a:solidFill>
                <a:latin typeface="Calibri"/>
              </a:rPr>
              <a:t> </a:t>
            </a:r>
          </a:p>
          <a:p>
            <a:pPr lvl="0">
              <a:lnSpc>
                <a:spcPct val="80000"/>
              </a:lnSpc>
            </a:pPr>
            <a:r>
              <a:rPr lang="en-US" sz="2400" b="1">
                <a:solidFill>
                  <a:srgbClr val="90C226"/>
                </a:solidFill>
                <a:latin typeface="Calibri"/>
              </a:rPr>
              <a:t>Surveys</a:t>
            </a:r>
            <a:endParaRPr lang="en-US" sz="1600" b="1">
              <a:solidFill>
                <a:srgbClr val="90C226"/>
              </a:solidFill>
              <a:latin typeface="Calibri"/>
            </a:endParaRPr>
          </a:p>
          <a:p>
            <a:pPr lvl="0">
              <a:lnSpc>
                <a:spcPct val="80000"/>
              </a:lnSpc>
            </a:pPr>
            <a:r>
              <a:rPr lang="en-US" sz="1600">
                <a:solidFill>
                  <a:srgbClr val="374151"/>
                </a:solidFill>
                <a:latin typeface="Calibri"/>
              </a:rPr>
              <a:t>by Omnicore in 2020, 85% of Pinterest users reported that they use the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platform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 to plan for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life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moments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 and events, such as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weddings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,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home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renovations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, and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travel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600">
                <a:solidFill>
                  <a:srgbClr val="374151"/>
                </a:solidFill>
                <a:latin typeface="Calibri"/>
              </a:rPr>
              <a:t>A survey conducted by Pinterest in 2021 found that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89% of users 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said that Pinterest is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a positive place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, and 91% said that they use the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platform to feel inspired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600">
                <a:solidFill>
                  <a:srgbClr val="374151"/>
                </a:solidFill>
                <a:latin typeface="Calibri"/>
              </a:rPr>
              <a:t>In a survey conducted by Social Media Examiner in 2021,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25% of marketers 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said that they use Pinterest for advertising, and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82% of those </a:t>
            </a:r>
            <a:r>
              <a:rPr lang="en-US" sz="1600">
                <a:solidFill>
                  <a:srgbClr val="374151"/>
                </a:solidFill>
                <a:latin typeface="Calibri"/>
              </a:rPr>
              <a:t>who use Pinterest for advertising reported that it was </a:t>
            </a:r>
            <a:r>
              <a:rPr lang="en-US" sz="1600" b="1">
                <a:solidFill>
                  <a:srgbClr val="374151"/>
                </a:solidFill>
                <a:latin typeface="Calibri"/>
              </a:rPr>
              <a:t>effective for driving website traffic.</a:t>
            </a:r>
            <a:endParaRPr lang="en-US" sz="1600" b="1">
              <a:solidFill>
                <a:srgbClr val="90C226"/>
              </a:solidFill>
              <a:latin typeface="Calibri"/>
            </a:endParaRPr>
          </a:p>
          <a:p>
            <a:pPr lvl="0">
              <a:lnSpc>
                <a:spcPct val="80000"/>
              </a:lnSpc>
            </a:pPr>
            <a:endParaRPr lang="en-DE" sz="1600">
              <a:latin typeface="Calibri"/>
            </a:endParaRPr>
          </a:p>
        </p:txBody>
      </p:sp>
      <p:pic>
        <p:nvPicPr>
          <p:cNvPr id="4" name="Picture 2" descr="40+ Pinterest Statistics - 2023 Update | 99firms">
            <a:extLst>
              <a:ext uri="{FF2B5EF4-FFF2-40B4-BE49-F238E27FC236}">
                <a16:creationId xmlns:a16="http://schemas.microsoft.com/office/drawing/2014/main" id="{1DDF869C-235F-BD2C-BBD6-B5597312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80215" y="423330"/>
            <a:ext cx="4042452" cy="60883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B15C-F914-12B9-2BB1-28B4BC346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529" y="84664"/>
            <a:ext cx="8596667" cy="770464"/>
          </a:xfrm>
        </p:spPr>
        <p:txBody>
          <a:bodyPr anchorCtr="1"/>
          <a:lstStyle/>
          <a:p>
            <a:pPr lvl="0" algn="ctr"/>
            <a:r>
              <a:rPr lang="en-US"/>
              <a:t>Business Model</a:t>
            </a:r>
            <a:endParaRPr lang="en-DE"/>
          </a:p>
        </p:txBody>
      </p:sp>
      <p:pic>
        <p:nvPicPr>
          <p:cNvPr id="3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0C4BF3C5-0881-EB4B-4A64-B918554A2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714" y="787398"/>
            <a:ext cx="8202616" cy="5829482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7CAA-FB1F-B76E-9440-AEE653B3E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9696" y="839794"/>
            <a:ext cx="8596667" cy="1320795"/>
          </a:xfrm>
        </p:spPr>
        <p:txBody>
          <a:bodyPr/>
          <a:lstStyle/>
          <a:p>
            <a:pPr lvl="0"/>
            <a:r>
              <a:rPr lang="en-US" b="1" i="1"/>
              <a:t>Conclusion – Let’s Relax</a:t>
            </a:r>
            <a:endParaRPr lang="en-DE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E7C9-3CEF-483C-2956-179F8D07F78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>
              <a:solidFill>
                <a:srgbClr val="0F0F0F"/>
              </a:solidFill>
              <a:latin typeface="Roboto" pitchFamily="2"/>
            </a:endParaRPr>
          </a:p>
          <a:p>
            <a:pPr lvl="0"/>
            <a:r>
              <a:rPr lang="en-US">
                <a:solidFill>
                  <a:srgbClr val="0F0F0F"/>
                </a:solidFill>
                <a:latin typeface="Roboto" pitchFamily="2"/>
              </a:rPr>
              <a:t>https://www.youtube.com/watch?v=-jFFsBapBhA</a:t>
            </a:r>
          </a:p>
          <a:p>
            <a:pPr lvl="0"/>
            <a:r>
              <a:rPr lang="en-US">
                <a:solidFill>
                  <a:srgbClr val="0F0F0F"/>
                </a:solidFill>
                <a:latin typeface="Roboto" pitchFamily="2"/>
              </a:rPr>
              <a:t>Don’t Don’t Yourself, no matter what your </a:t>
            </a:r>
            <a:r>
              <a:rPr lang="en-US" b="1">
                <a:solidFill>
                  <a:srgbClr val="0F0F0F"/>
                </a:solidFill>
                <a:latin typeface="Roboto" pitchFamily="2"/>
              </a:rPr>
              <a:t>Internet Induced Anxiety </a:t>
            </a:r>
            <a:r>
              <a:rPr lang="en-US">
                <a:solidFill>
                  <a:srgbClr val="0F0F0F"/>
                </a:solidFill>
                <a:latin typeface="Roboto" pitchFamily="2"/>
              </a:rPr>
              <a:t>says. </a:t>
            </a:r>
            <a:r>
              <a:rPr lang="en-US" b="1">
                <a:solidFill>
                  <a:srgbClr val="0F0F0F"/>
                </a:solidFill>
                <a:latin typeface="Roboto" pitchFamily="2"/>
              </a:rPr>
              <a:t>Nothing silences our saboteurs like the simple act of doing. </a:t>
            </a:r>
          </a:p>
          <a:p>
            <a:pPr lvl="0"/>
            <a:r>
              <a:rPr lang="en-US">
                <a:solidFill>
                  <a:srgbClr val="0F0F0F"/>
                </a:solidFill>
                <a:latin typeface="Roboto" pitchFamily="2"/>
              </a:rPr>
              <a:t>So take a break from the headlines and find your </a:t>
            </a:r>
            <a:r>
              <a:rPr lang="en-US" b="1">
                <a:solidFill>
                  <a:srgbClr val="0F0F0F"/>
                </a:solidFill>
                <a:latin typeface="Roboto" pitchFamily="2"/>
              </a:rPr>
              <a:t>next relaxation idea </a:t>
            </a:r>
            <a:r>
              <a:rPr lang="en-US">
                <a:solidFill>
                  <a:srgbClr val="0F0F0F"/>
                </a:solidFill>
                <a:latin typeface="Roboto" pitchFamily="2"/>
              </a:rPr>
              <a:t>on</a:t>
            </a:r>
          </a:p>
          <a:p>
            <a:pPr marL="0" lvl="0" indent="0">
              <a:buNone/>
            </a:pPr>
            <a:endParaRPr lang="en-US">
              <a:solidFill>
                <a:srgbClr val="0F0F0F"/>
              </a:solidFill>
              <a:latin typeface="Roboto" pitchFamily="2"/>
            </a:endParaRPr>
          </a:p>
          <a:p>
            <a:pPr marL="0" lvl="0" indent="0">
              <a:buNone/>
            </a:pPr>
            <a:r>
              <a:rPr lang="en-US">
                <a:solidFill>
                  <a:srgbClr val="0F0F0F"/>
                </a:solidFill>
                <a:latin typeface="Roboto" pitchFamily="2"/>
              </a:rPr>
              <a:t>			         </a:t>
            </a:r>
            <a:r>
              <a:rPr lang="en-US" sz="3200" b="1">
                <a:solidFill>
                  <a:srgbClr val="0F0F0F"/>
                </a:solidFill>
                <a:latin typeface="Roboto" pitchFamily="2"/>
              </a:rPr>
              <a:t>Pinterest</a:t>
            </a:r>
            <a:r>
              <a:rPr lang="en-US" sz="3200">
                <a:solidFill>
                  <a:srgbClr val="0F0F0F"/>
                </a:solidFill>
                <a:latin typeface="Roboto" pitchFamily="2"/>
              </a:rPr>
              <a:t> and </a:t>
            </a:r>
            <a:r>
              <a:rPr lang="en-US" sz="3200" b="1">
                <a:solidFill>
                  <a:srgbClr val="0F0F0F"/>
                </a:solidFill>
                <a:latin typeface="Roboto" pitchFamily="2"/>
              </a:rPr>
              <a:t>breathe</a:t>
            </a:r>
            <a:r>
              <a:rPr lang="en-US" sz="3200">
                <a:solidFill>
                  <a:srgbClr val="0F0F0F"/>
                </a:solidFill>
                <a:latin typeface="Roboto" pitchFamily="2"/>
              </a:rPr>
              <a:t>.</a:t>
            </a:r>
            <a:endParaRPr lang="en-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empel &quot;Thank You&quot; für die Hochzeit gleich hier bestellen!">
            <a:extLst>
              <a:ext uri="{FF2B5EF4-FFF2-40B4-BE49-F238E27FC236}">
                <a16:creationId xmlns:a16="http://schemas.microsoft.com/office/drawing/2014/main" id="{51F70962-97F8-D465-D628-738EBB30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25129" y="592668"/>
            <a:ext cx="5376333" cy="537633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DB30-67C8-A51F-F552-511D96074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782" y="355601"/>
            <a:ext cx="8596667" cy="605689"/>
          </a:xfrm>
        </p:spPr>
        <p:txBody>
          <a:bodyPr/>
          <a:lstStyle/>
          <a:p>
            <a:pPr lvl="0"/>
            <a:r>
              <a:rPr lang="en-US" sz="2900" b="1" i="1">
                <a:latin typeface="Calibri"/>
              </a:rPr>
              <a:t>Machine learning in the home feed through </a:t>
            </a:r>
            <a:r>
              <a:rPr lang="en-US" sz="2900" b="1" i="1">
                <a:solidFill>
                  <a:srgbClr val="C00000"/>
                </a:solidFill>
                <a:latin typeface="Calibri"/>
              </a:rPr>
              <a:t>Pinnability</a:t>
            </a:r>
            <a:endParaRPr lang="en-DE" sz="2900" b="1" i="1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000E-4A85-960D-5AFC-B06EA9F73B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2782" y="1108819"/>
            <a:ext cx="5090419" cy="5479551"/>
          </a:xfrm>
        </p:spPr>
        <p:txBody>
          <a:bodyPr/>
          <a:lstStyle/>
          <a:p>
            <a:pPr lvl="0"/>
            <a:endParaRPr lang="en-US" b="1">
              <a:solidFill>
                <a:srgbClr val="181818"/>
              </a:solidFill>
              <a:latin typeface="Trade Gothic W01"/>
            </a:endParaRPr>
          </a:p>
          <a:p>
            <a:pPr lvl="0"/>
            <a:r>
              <a:rPr lang="en-US" b="1">
                <a:solidFill>
                  <a:srgbClr val="181818"/>
                </a:solidFill>
                <a:latin typeface="Trade Gothic W01"/>
              </a:rPr>
              <a:t>The growing number of saved items posed another crucial challenge: how does pinterest surface the most personalized and relevant pins? </a:t>
            </a:r>
          </a:p>
          <a:p>
            <a:pPr lvl="0"/>
            <a:endParaRPr lang="en-US" b="1">
              <a:solidFill>
                <a:srgbClr val="181818"/>
              </a:solidFill>
              <a:latin typeface="Trade Gothic W01"/>
            </a:endParaRPr>
          </a:p>
          <a:p>
            <a:pPr lvl="0"/>
            <a:r>
              <a:rPr lang="en-US">
                <a:solidFill>
                  <a:srgbClr val="181818"/>
                </a:solidFill>
                <a:latin typeface="Trade Gothic W01"/>
              </a:rPr>
              <a:t>Pinterest developed </a:t>
            </a:r>
            <a:r>
              <a:rPr lang="en-US" b="1">
                <a:solidFill>
                  <a:srgbClr val="C00000"/>
                </a:solidFill>
                <a:latin typeface="Trade Gothic W01"/>
              </a:rPr>
              <a:t>Pinnability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, a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collection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of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machine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learning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models.</a:t>
            </a:r>
          </a:p>
          <a:p>
            <a:pPr lvl="0"/>
            <a:endParaRPr lang="en-US">
              <a:solidFill>
                <a:srgbClr val="181818"/>
              </a:solidFill>
              <a:latin typeface="Trade Gothic W01"/>
            </a:endParaRPr>
          </a:p>
          <a:p>
            <a:pPr lvl="0"/>
            <a:r>
              <a:rPr lang="en-US">
                <a:solidFill>
                  <a:srgbClr val="181818"/>
                </a:solidFill>
                <a:latin typeface="Trade Gothic W01"/>
              </a:rPr>
              <a:t>Pinnability “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estimates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the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relevance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score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of how likely a pinner will interact with a pin” and it allows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accurate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predictions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, through which the pinterest team prioritizes pins based on a relevance score. Therefore,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pins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are not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showed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anymore in a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chronological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order</a:t>
            </a:r>
            <a:r>
              <a:rPr lang="en-US">
                <a:solidFill>
                  <a:srgbClr val="181818"/>
                </a:solidFill>
                <a:latin typeface="Trade Gothic W01"/>
              </a:rPr>
              <a:t> as it used to be rather in </a:t>
            </a:r>
            <a:r>
              <a:rPr lang="en-US" b="1">
                <a:solidFill>
                  <a:srgbClr val="181818"/>
                </a:solidFill>
                <a:latin typeface="Trade Gothic W01"/>
              </a:rPr>
              <a:t>Relevance Order.</a:t>
            </a:r>
          </a:p>
          <a:p>
            <a:pPr lvl="0"/>
            <a:endParaRPr lang="en-DE" b="1"/>
          </a:p>
          <a:p>
            <a:pPr lvl="0"/>
            <a:endParaRPr lang="en-DE"/>
          </a:p>
          <a:p>
            <a:pPr lvl="0"/>
            <a:endParaRPr lang="en-US" b="1">
              <a:solidFill>
                <a:srgbClr val="181818"/>
              </a:solidFill>
              <a:latin typeface="Trade Gothic W01"/>
            </a:endParaRPr>
          </a:p>
        </p:txBody>
      </p:sp>
      <p:pic>
        <p:nvPicPr>
          <p:cNvPr id="4" name="Picture 4" descr="Graphical user interface, application">
            <a:extLst>
              <a:ext uri="{FF2B5EF4-FFF2-40B4-BE49-F238E27FC236}">
                <a16:creationId xmlns:a16="http://schemas.microsoft.com/office/drawing/2014/main" id="{C6E63CE7-AAB4-24A8-ECCE-D371D28E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62" y="961290"/>
            <a:ext cx="6644560" cy="56817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43000" r="57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1484B737-8571-D74B-C925-3A523E21F00B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43001" r="56999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F5351A13-B1A8-7191-143D-965FFFC109E0}"/>
              </a:ext>
            </a:extLst>
          </p:cNvPr>
          <p:cNvSpPr>
            <a:spLocks noMove="1" noResize="1"/>
          </p:cNvSpPr>
          <p:nvPr/>
        </p:nvSpPr>
        <p:spPr>
          <a:xfrm>
            <a:off x="0" y="2019479"/>
            <a:ext cx="12191996" cy="4105939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279BD0-DDA1-243B-C5DC-E5AD6A7686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2652" y="1498747"/>
            <a:ext cx="3220571" cy="1868759"/>
          </a:xfrm>
        </p:spPr>
        <p:txBody>
          <a:bodyPr/>
          <a:lstStyle/>
          <a:p>
            <a:pPr lvl="0"/>
            <a:r>
              <a:rPr lang="en-US" sz="4400" i="1" u="sng">
                <a:effectLst>
                  <a:outerShdw dist="38096" dir="2700000">
                    <a:srgbClr val="000000"/>
                  </a:outerShdw>
                </a:effectLst>
              </a:rPr>
              <a:t>PINTEREST</a:t>
            </a:r>
            <a:endParaRPr lang="en-DE" sz="36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CA43355-610A-9234-07DC-AA89C0EFCC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539" y="3630250"/>
            <a:ext cx="3317854" cy="1610642"/>
          </a:xfrm>
        </p:spPr>
        <p:txBody>
          <a:bodyPr/>
          <a:lstStyle/>
          <a:p>
            <a:pPr lvl="0"/>
            <a:r>
              <a:rPr lang="en-US">
                <a:latin typeface="Arial" pitchFamily="34"/>
                <a:cs typeface="Arial" pitchFamily="34"/>
              </a:rPr>
              <a:t>"</a:t>
            </a:r>
            <a:r>
              <a:rPr lang="en-US" b="1">
                <a:latin typeface="Arial" pitchFamily="34"/>
                <a:cs typeface="Arial" pitchFamily="34"/>
              </a:rPr>
              <a:t>Find your inspiration</a:t>
            </a:r>
            <a:r>
              <a:rPr lang="en-US">
                <a:latin typeface="Arial" pitchFamily="34"/>
                <a:cs typeface="Arial" pitchFamily="34"/>
              </a:rPr>
              <a:t>"</a:t>
            </a:r>
            <a:endParaRPr lang="en-DE">
              <a:latin typeface="Arial" pitchFamily="34"/>
              <a:cs typeface="Arial" pitchFamily="34"/>
            </a:endParaRPr>
          </a:p>
          <a:p>
            <a:pPr lvl="0"/>
            <a:endParaRPr lang="en-DE">
              <a:latin typeface="Arial" pitchFamily="34"/>
              <a:cs typeface="Arial" pitchFamily="34"/>
            </a:endParaRP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36A09049-4516-169D-BA41-F313EDAA85EB}"/>
              </a:ext>
            </a:extLst>
          </p:cNvPr>
          <p:cNvCxnSpPr>
            <a:cxnSpLocks noMove="1" noResize="1"/>
          </p:cNvCxnSpPr>
          <p:nvPr/>
        </p:nvCxnSpPr>
        <p:spPr>
          <a:xfrm>
            <a:off x="659300" y="3528541"/>
            <a:ext cx="2823923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  <p:grpSp>
        <p:nvGrpSpPr>
          <p:cNvPr id="7" name="Group 18">
            <a:extLst>
              <a:ext uri="{FF2B5EF4-FFF2-40B4-BE49-F238E27FC236}">
                <a16:creationId xmlns:a16="http://schemas.microsoft.com/office/drawing/2014/main" id="{4F70126C-EBCF-541F-901E-5CE35BB1ACFE}"/>
              </a:ext>
            </a:extLst>
          </p:cNvPr>
          <p:cNvGrpSpPr/>
          <p:nvPr/>
        </p:nvGrpSpPr>
        <p:grpSpPr>
          <a:xfrm>
            <a:off x="3979386" y="482172"/>
            <a:ext cx="7560112" cy="5149105"/>
            <a:chOff x="3979386" y="482172"/>
            <a:chExt cx="7560112" cy="5149105"/>
          </a:xfrm>
        </p:grpSpPr>
        <p:sp>
          <p:nvSpPr>
            <p:cNvPr id="8" name="Rectangle 19">
              <a:extLst>
                <a:ext uri="{FF2B5EF4-FFF2-40B4-BE49-F238E27FC236}">
                  <a16:creationId xmlns:a16="http://schemas.microsoft.com/office/drawing/2014/main" id="{001E733A-D246-C136-D93E-8F434FD8802C}"/>
                </a:ext>
              </a:extLst>
            </p:cNvPr>
            <p:cNvSpPr/>
            <p:nvPr/>
          </p:nvSpPr>
          <p:spPr>
            <a:xfrm>
              <a:off x="3979386" y="482172"/>
              <a:ext cx="7560112" cy="514910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228601" dir="4740049" algn="tl">
                <a:srgbClr val="000000">
                  <a:alpha val="34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endParaRPr>
            </a:p>
          </p:txBody>
        </p:sp>
        <p:sp>
          <p:nvSpPr>
            <p:cNvPr id="9" name="Rectangle 20">
              <a:extLst>
                <a:ext uri="{FF2B5EF4-FFF2-40B4-BE49-F238E27FC236}">
                  <a16:creationId xmlns:a16="http://schemas.microsoft.com/office/drawing/2014/main" id="{763530D0-32D8-6A44-8863-1FEA1BB54C7A}"/>
                </a:ext>
              </a:extLst>
            </p:cNvPr>
            <p:cNvSpPr/>
            <p:nvPr/>
          </p:nvSpPr>
          <p:spPr>
            <a:xfrm>
              <a:off x="4292449" y="812508"/>
              <a:ext cx="6928280" cy="446645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4" cap="flat">
              <a:solidFill>
                <a:srgbClr val="191919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endParaRPr>
            </a:p>
          </p:txBody>
        </p:sp>
      </p:grpSp>
      <p:pic>
        <p:nvPicPr>
          <p:cNvPr id="10" name="Picture 22">
            <a:extLst>
              <a:ext uri="{FF2B5EF4-FFF2-40B4-BE49-F238E27FC236}">
                <a16:creationId xmlns:a16="http://schemas.microsoft.com/office/drawing/2014/main" id="{7F21FD4C-BE40-540D-CCCE-540FBBB05CCB}"/>
              </a:ext>
            </a:extLst>
          </p:cNvPr>
          <p:cNvPicPr>
            <a:picLocks noMove="1" noResize="1"/>
          </p:cNvPicPr>
          <p:nvPr/>
        </p:nvPicPr>
        <p:blipFill>
          <a:blip r:embed="rId2"/>
          <a:srcRect t="1538" b="-1538"/>
          <a:stretch>
            <a:fillRect/>
          </a:stretch>
        </p:blipFill>
        <p:spPr>
          <a:xfrm>
            <a:off x="0" y="6126480"/>
            <a:ext cx="12191996" cy="74295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" name="Straight Connector 24">
            <a:extLst>
              <a:ext uri="{FF2B5EF4-FFF2-40B4-BE49-F238E27FC236}">
                <a16:creationId xmlns:a16="http://schemas.microsoft.com/office/drawing/2014/main" id="{77EAA666-C750-6120-7AE4-2E7482BA1D5B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28409"/>
            <a:ext cx="12191996" cy="0"/>
          </a:xfrm>
          <a:prstGeom prst="straightConnector1">
            <a:avLst/>
          </a:prstGeom>
          <a:noFill/>
          <a:ln w="12701" cap="flat">
            <a:solidFill>
              <a:srgbClr val="000001">
                <a:alpha val="20000"/>
              </a:srgbClr>
            </a:solidFill>
            <a:prstDash val="solid"/>
            <a:miter/>
          </a:ln>
        </p:spPr>
      </p:cxnSp>
      <p:pic>
        <p:nvPicPr>
          <p:cNvPr id="12" name="Picture 8" descr="A picture containing text, sign, outdoor, vector graphics&#10;&#10;Description automatically generated">
            <a:extLst>
              <a:ext uri="{FF2B5EF4-FFF2-40B4-BE49-F238E27FC236}">
                <a16:creationId xmlns:a16="http://schemas.microsoft.com/office/drawing/2014/main" id="{C7DC7711-32DC-74DE-E777-2AE19978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02" y="943660"/>
            <a:ext cx="1441981" cy="14894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770227C0-2E3D-8E53-BBE1-8AB849CB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1" y="-19138"/>
            <a:ext cx="12191695" cy="68957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52D4-7384-EAAB-9D67-4CD168FFC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733" y="291181"/>
            <a:ext cx="8596667" cy="634995"/>
          </a:xfrm>
        </p:spPr>
        <p:txBody>
          <a:bodyPr/>
          <a:lstStyle/>
          <a:p>
            <a:pPr lvl="0"/>
            <a:r>
              <a:rPr lang="en-US" sz="2800" b="1" i="1">
                <a:latin typeface="Calibri"/>
              </a:rPr>
              <a:t>Would You Like To Know If Pinterest’s a Human?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C658-0FF0-A77E-5794-3F5AB4B923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2" y="1100663"/>
            <a:ext cx="6248396" cy="5466146"/>
          </a:xfrm>
        </p:spPr>
        <p:txBody>
          <a:bodyPr/>
          <a:lstStyle/>
          <a:p>
            <a:pPr lvl="0"/>
            <a:r>
              <a:rPr lang="en-US">
                <a:solidFill>
                  <a:srgbClr val="374151"/>
                </a:solidFill>
                <a:latin typeface="Calibri"/>
              </a:rPr>
              <a:t>Pinterest is a </a:t>
            </a:r>
            <a:r>
              <a:rPr lang="en-US" b="1">
                <a:solidFill>
                  <a:srgbClr val="374151"/>
                </a:solidFill>
                <a:latin typeface="Calibri"/>
              </a:rPr>
              <a:t>social media platform </a:t>
            </a:r>
            <a:r>
              <a:rPr lang="en-US">
                <a:solidFill>
                  <a:srgbClr val="374151"/>
                </a:solidFill>
                <a:latin typeface="Calibri"/>
              </a:rPr>
              <a:t>that has been gaining immense popularity over the past few years.</a:t>
            </a:r>
          </a:p>
          <a:p>
            <a:pPr lvl="0"/>
            <a:r>
              <a:rPr lang="en-US">
                <a:solidFill>
                  <a:srgbClr val="374151"/>
                </a:solidFill>
                <a:latin typeface="Calibri"/>
              </a:rPr>
              <a:t>The platform allows users </a:t>
            </a:r>
            <a:r>
              <a:rPr lang="en-US" b="1">
                <a:solidFill>
                  <a:srgbClr val="374151"/>
                </a:solidFill>
                <a:latin typeface="Calibri"/>
              </a:rPr>
              <a:t>to create, share, and discover content on a virtual bulletin board. </a:t>
            </a:r>
          </a:p>
          <a:p>
            <a:pPr lvl="0"/>
            <a:r>
              <a:rPr lang="en-US">
                <a:solidFill>
                  <a:srgbClr val="374151"/>
                </a:solidFill>
                <a:latin typeface="Söhne"/>
              </a:rPr>
              <a:t>Quick Intro - https://www.youtube.com/watch?v=oJzD4vF5dFA</a:t>
            </a:r>
            <a:endParaRPr lang="en-US"/>
          </a:p>
          <a:p>
            <a:pPr lvl="0"/>
            <a:endParaRPr lang="en-DE">
              <a:latin typeface="Calibri"/>
            </a:endParaRPr>
          </a:p>
        </p:txBody>
      </p:sp>
      <p:pic>
        <p:nvPicPr>
          <p:cNvPr id="4" name="Picture 2" descr="Ratgeber: Was Eltern über Pinterest wissen müssen - saferinternet.at">
            <a:extLst>
              <a:ext uri="{FF2B5EF4-FFF2-40B4-BE49-F238E27FC236}">
                <a16:creationId xmlns:a16="http://schemas.microsoft.com/office/drawing/2014/main" id="{CFFAD0E1-64BE-02F6-F95C-F7EE49A9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98265" y="1100663"/>
            <a:ext cx="4637160" cy="340836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5C6B-2C90-640A-DB79-AE4762913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795866"/>
          </a:xfrm>
        </p:spPr>
        <p:txBody>
          <a:bodyPr/>
          <a:lstStyle/>
          <a:p>
            <a:pPr lvl="0"/>
            <a:r>
              <a:rPr lang="en-US" sz="2800" b="1" i="1">
                <a:latin typeface="Calibri"/>
              </a:rPr>
              <a:t>How it Evolved !!!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8E1F5-08B8-4FBE-F3B8-5E6C4FB83E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2" y="1524003"/>
            <a:ext cx="7086600" cy="4953003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en-US">
                <a:solidFill>
                  <a:srgbClr val="374151"/>
                </a:solidFill>
                <a:latin typeface="Calibri"/>
              </a:rPr>
              <a:t>Pinterest was launched in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March 2010 by Ben Silbermann, Paul Sciarra, and Evan Sharp. </a:t>
            </a:r>
          </a:p>
          <a:p>
            <a:pPr lvl="0">
              <a:lnSpc>
                <a:spcPct val="90000"/>
              </a:lnSpc>
            </a:pPr>
            <a:r>
              <a:rPr lang="en-US">
                <a:solidFill>
                  <a:srgbClr val="374151"/>
                </a:solidFill>
                <a:latin typeface="Calibri"/>
              </a:rPr>
              <a:t>In </a:t>
            </a:r>
            <a:r>
              <a:rPr lang="en-US" b="1">
                <a:solidFill>
                  <a:srgbClr val="374151"/>
                </a:solidFill>
                <a:latin typeface="Calibri"/>
              </a:rPr>
              <a:t>2012</a:t>
            </a:r>
            <a:r>
              <a:rPr lang="en-US">
                <a:solidFill>
                  <a:srgbClr val="374151"/>
                </a:solidFill>
                <a:latin typeface="Calibri"/>
              </a:rPr>
              <a:t>, Pinterest reached a major milestone by surpassing </a:t>
            </a:r>
            <a:r>
              <a:rPr lang="en-US" b="1">
                <a:solidFill>
                  <a:srgbClr val="374151"/>
                </a:solidFill>
                <a:latin typeface="Calibri"/>
              </a:rPr>
              <a:t>10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million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users</a:t>
            </a:r>
            <a:r>
              <a:rPr lang="en-US">
                <a:solidFill>
                  <a:srgbClr val="374151"/>
                </a:solidFill>
                <a:latin typeface="Calibri"/>
              </a:rPr>
              <a:t>. The platform also started to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attract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attention</a:t>
            </a:r>
            <a:r>
              <a:rPr lang="en-US">
                <a:solidFill>
                  <a:srgbClr val="374151"/>
                </a:solidFill>
                <a:latin typeface="Calibri"/>
              </a:rPr>
              <a:t> from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marketers</a:t>
            </a:r>
            <a:r>
              <a:rPr lang="en-US">
                <a:solidFill>
                  <a:srgbClr val="374151"/>
                </a:solidFill>
                <a:latin typeface="Calibri"/>
              </a:rPr>
              <a:t>, who saw the potential of the platform to reach a highly engaged audience.</a:t>
            </a:r>
          </a:p>
          <a:p>
            <a:pPr lvl="0">
              <a:lnSpc>
                <a:spcPct val="90000"/>
              </a:lnSpc>
            </a:pPr>
            <a:r>
              <a:rPr lang="en-US">
                <a:solidFill>
                  <a:srgbClr val="374151"/>
                </a:solidFill>
                <a:latin typeface="Calibri"/>
              </a:rPr>
              <a:t>In </a:t>
            </a:r>
            <a:r>
              <a:rPr lang="en-US" b="1">
                <a:solidFill>
                  <a:srgbClr val="374151"/>
                </a:solidFill>
                <a:latin typeface="Calibri"/>
              </a:rPr>
              <a:t>2013</a:t>
            </a:r>
            <a:r>
              <a:rPr lang="en-US">
                <a:solidFill>
                  <a:srgbClr val="374151"/>
                </a:solidFill>
                <a:latin typeface="Calibri"/>
              </a:rPr>
              <a:t>, Pinterest introduced its </a:t>
            </a:r>
            <a:r>
              <a:rPr lang="en-US" b="1">
                <a:solidFill>
                  <a:srgbClr val="374151"/>
                </a:solidFill>
                <a:latin typeface="Calibri"/>
              </a:rPr>
              <a:t>first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paid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advertising</a:t>
            </a:r>
            <a:r>
              <a:rPr lang="en-US">
                <a:solidFill>
                  <a:srgbClr val="374151"/>
                </a:solidFill>
                <a:latin typeface="Calibri"/>
              </a:rPr>
              <a:t> product, which allowed businesses to promote their products and services on the platform.</a:t>
            </a:r>
          </a:p>
          <a:p>
            <a:pPr lvl="0">
              <a:lnSpc>
                <a:spcPct val="90000"/>
              </a:lnSpc>
            </a:pPr>
            <a:r>
              <a:rPr lang="en-US">
                <a:solidFill>
                  <a:srgbClr val="374151"/>
                </a:solidFill>
                <a:latin typeface="Calibri"/>
              </a:rPr>
              <a:t>Since then, Pinterest has continued to grow and has become one of the most popular social media platforms. As of </a:t>
            </a:r>
            <a:r>
              <a:rPr lang="en-US" b="1">
                <a:solidFill>
                  <a:srgbClr val="374151"/>
                </a:solidFill>
                <a:latin typeface="Calibri"/>
              </a:rPr>
              <a:t>January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2021</a:t>
            </a:r>
            <a:r>
              <a:rPr lang="en-US">
                <a:solidFill>
                  <a:srgbClr val="374151"/>
                </a:solidFill>
                <a:latin typeface="Calibri"/>
              </a:rPr>
              <a:t>, the platform had over </a:t>
            </a:r>
            <a:r>
              <a:rPr lang="en-US" b="1">
                <a:solidFill>
                  <a:srgbClr val="374151"/>
                </a:solidFill>
                <a:latin typeface="Calibri"/>
              </a:rPr>
              <a:t>459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million</a:t>
            </a:r>
            <a:r>
              <a:rPr lang="en-US">
                <a:solidFill>
                  <a:srgbClr val="374151"/>
                </a:solidFill>
                <a:latin typeface="Calibri"/>
              </a:rPr>
              <a:t> monthly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active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users</a:t>
            </a:r>
            <a:r>
              <a:rPr lang="en-US">
                <a:solidFill>
                  <a:srgbClr val="374151"/>
                </a:solidFill>
                <a:latin typeface="Calibri"/>
              </a:rPr>
              <a:t>, with over 85% of users accessing the platform through mobile devices.</a:t>
            </a:r>
          </a:p>
          <a:p>
            <a:pPr lvl="0">
              <a:lnSpc>
                <a:spcPct val="90000"/>
              </a:lnSpc>
            </a:pPr>
            <a:endParaRPr lang="en-US" b="1">
              <a:solidFill>
                <a:srgbClr val="374151"/>
              </a:solidFill>
              <a:latin typeface="Calibri"/>
            </a:endParaRPr>
          </a:p>
          <a:p>
            <a:pPr lvl="0">
              <a:lnSpc>
                <a:spcPct val="90000"/>
              </a:lnSpc>
            </a:pPr>
            <a:endParaRPr lang="en-DE">
              <a:latin typeface="Calibri"/>
            </a:endParaRPr>
          </a:p>
        </p:txBody>
      </p:sp>
      <p:pic>
        <p:nvPicPr>
          <p:cNvPr id="4" name="Picture 4" descr="Pinterest Logo Design – History, Meaning and Evolution | Turbologo">
            <a:extLst>
              <a:ext uri="{FF2B5EF4-FFF2-40B4-BE49-F238E27FC236}">
                <a16:creationId xmlns:a16="http://schemas.microsoft.com/office/drawing/2014/main" id="{9BA96A90-D280-41BF-9F1C-B2AE73BC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90933" y="1643853"/>
            <a:ext cx="4301063" cy="38933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5AF3-9B3F-4C16-2E5A-65177AF56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29735" y="330198"/>
            <a:ext cx="8596667" cy="788990"/>
          </a:xfrm>
        </p:spPr>
        <p:txBody>
          <a:bodyPr anchorCtr="1"/>
          <a:lstStyle/>
          <a:p>
            <a:pPr lvl="0" algn="ctr"/>
            <a:r>
              <a:rPr lang="en-US" sz="2800" b="1" i="1">
                <a:latin typeface="Calibri"/>
              </a:rPr>
              <a:t>It Puts a Spell On me !!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33CA-1C87-5E14-3686-0533732C03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2" y="1398593"/>
            <a:ext cx="5850468" cy="5281610"/>
          </a:xfrm>
        </p:spPr>
        <p:txBody>
          <a:bodyPr/>
          <a:lstStyle/>
          <a:p>
            <a:pPr lvl="0"/>
            <a:endParaRPr lang="en-US"/>
          </a:p>
          <a:p>
            <a:pPr lvl="0"/>
            <a:r>
              <a:rPr lang="en-US"/>
              <a:t>Let’s have a live look on how to create and save a pin.</a:t>
            </a:r>
          </a:p>
          <a:p>
            <a:pPr lvl="0"/>
            <a:r>
              <a:rPr lang="en-US"/>
              <a:t>Let’s search for something and create a new board to save it.</a:t>
            </a:r>
          </a:p>
          <a:p>
            <a:pPr lvl="0"/>
            <a:r>
              <a:rPr lang="en-US">
                <a:solidFill>
                  <a:srgbClr val="90C226"/>
                </a:solidFill>
                <a:latin typeface="Calibri"/>
              </a:rPr>
              <a:t>Not all games are won </a:t>
            </a:r>
            <a:r>
              <a:rPr lang="en-US">
                <a:latin typeface="Calibri"/>
              </a:rPr>
              <a:t>- https://www.youtube.com/watch?v=_2tlO_ZCiQU</a:t>
            </a:r>
            <a:endParaRPr lang="en-DE">
              <a:latin typeface="Calibri"/>
            </a:endParaRPr>
          </a:p>
          <a:p>
            <a:pPr lvl="0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5E781D-44A3-32D4-44E7-57C528C4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3" y="330198"/>
            <a:ext cx="3259662" cy="6443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958-E1EB-0AD3-D936-0168F2D08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311" y="964435"/>
            <a:ext cx="8596667" cy="634995"/>
          </a:xfrm>
        </p:spPr>
        <p:txBody>
          <a:bodyPr/>
          <a:lstStyle/>
          <a:p>
            <a:pPr lvl="0"/>
            <a:r>
              <a:rPr lang="en-US" sz="2800" b="1" i="1">
                <a:latin typeface="Calibri"/>
              </a:rPr>
              <a:t>Do You Wanna Earn ?? - Business with Pinterest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4005-CF97-E565-AD5C-8F4551D619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71295" y="2466877"/>
            <a:ext cx="4956852" cy="2890208"/>
          </a:xfrm>
        </p:spPr>
        <p:txBody>
          <a:bodyPr/>
          <a:lstStyle/>
          <a:p>
            <a:pPr lvl="0" algn="just"/>
            <a:r>
              <a:rPr lang="en-US" b="1">
                <a:solidFill>
                  <a:srgbClr val="374151"/>
                </a:solidFill>
                <a:latin typeface="Calibri"/>
              </a:rPr>
              <a:t>Create a Business Account</a:t>
            </a:r>
          </a:p>
          <a:p>
            <a:pPr lvl="0" algn="just"/>
            <a:r>
              <a:rPr lang="en-US" b="1">
                <a:solidFill>
                  <a:srgbClr val="374151"/>
                </a:solidFill>
                <a:latin typeface="Calibri"/>
              </a:rPr>
              <a:t>Optimize your Profile</a:t>
            </a:r>
          </a:p>
          <a:p>
            <a:pPr lvl="0" algn="just"/>
            <a:r>
              <a:rPr lang="en-US" b="1">
                <a:solidFill>
                  <a:srgbClr val="374151"/>
                </a:solidFill>
                <a:latin typeface="Calibri"/>
              </a:rPr>
              <a:t>Create and Share High-Quality Content</a:t>
            </a:r>
          </a:p>
          <a:p>
            <a:pPr lvl="0" algn="just"/>
            <a:r>
              <a:rPr lang="en-US" b="1">
                <a:solidFill>
                  <a:srgbClr val="374151"/>
                </a:solidFill>
                <a:latin typeface="Calibri"/>
              </a:rPr>
              <a:t>Use Pinterest Ads</a:t>
            </a:r>
          </a:p>
          <a:p>
            <a:pPr lvl="0" algn="just"/>
            <a:r>
              <a:rPr lang="en-US" b="1">
                <a:solidFill>
                  <a:srgbClr val="374151"/>
                </a:solidFill>
                <a:latin typeface="Calibri"/>
              </a:rPr>
              <a:t>Engage with your Audience</a:t>
            </a:r>
          </a:p>
          <a:p>
            <a:pPr lvl="0" algn="just"/>
            <a:r>
              <a:rPr lang="en-US" b="1">
                <a:solidFill>
                  <a:srgbClr val="374151"/>
                </a:solidFill>
                <a:latin typeface="Calibri"/>
              </a:rPr>
              <a:t>Monitor Analytics</a:t>
            </a:r>
          </a:p>
          <a:p>
            <a:pPr lvl="0" algn="just"/>
            <a:r>
              <a:rPr lang="en-US" sz="2400" b="1">
                <a:solidFill>
                  <a:srgbClr val="C00000"/>
                </a:solidFill>
                <a:latin typeface="Calibri"/>
              </a:rPr>
              <a:t>No Pocket Money – Sorry…!!</a:t>
            </a:r>
            <a:endParaRPr lang="en-DE" sz="2400">
              <a:solidFill>
                <a:srgbClr val="C00000"/>
              </a:solidFill>
              <a:latin typeface="Calibri"/>
            </a:endParaRPr>
          </a:p>
        </p:txBody>
      </p:sp>
      <p:pic>
        <p:nvPicPr>
          <p:cNvPr id="4" name="Picture 2" descr="Post Planner Blog: Social Media Marketing Tips &amp; Training | Pinterest">
            <a:extLst>
              <a:ext uri="{FF2B5EF4-FFF2-40B4-BE49-F238E27FC236}">
                <a16:creationId xmlns:a16="http://schemas.microsoft.com/office/drawing/2014/main" id="{103847A9-AB9E-7702-EC0B-519E0696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8023" y="2300621"/>
            <a:ext cx="5231867" cy="33951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6E89-A37D-B08C-88D5-12C21FA1A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9418" y="236847"/>
            <a:ext cx="8596667" cy="1379701"/>
          </a:xfrm>
        </p:spPr>
        <p:txBody>
          <a:bodyPr>
            <a:noAutofit/>
          </a:bodyPr>
          <a:lstStyle/>
          <a:p>
            <a:pPr lvl="0"/>
            <a:r>
              <a:rPr lang="en-US" sz="2800" b="1" i="1">
                <a:latin typeface="Calibri"/>
              </a:rPr>
              <a:t>Some Popular Businesses that made significant Progress after Pinterest was Born </a:t>
            </a:r>
            <a:endParaRPr lang="en-DE" sz="2800" b="1" i="1">
              <a:latin typeface="Calibri"/>
            </a:endParaRPr>
          </a:p>
        </p:txBody>
      </p:sp>
      <p:pic>
        <p:nvPicPr>
          <p:cNvPr id="3" name="Picture 1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22B0D43-24F7-702B-438D-82CEF4D8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459" y="1597886"/>
            <a:ext cx="2288660" cy="50892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BB8164-2400-C09D-AB8C-75D421F7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25" y="1550575"/>
            <a:ext cx="2318333" cy="51552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485A1F-93D2-FB54-2F85-FAED7586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18" y="1616549"/>
            <a:ext cx="2288660" cy="50892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17FC5AC-71C2-2CCC-59DD-ADA45A8EA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192" y="1597886"/>
            <a:ext cx="2288660" cy="50892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7365-FD38-3B70-09AE-177E2F96A9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606356"/>
          </a:xfrm>
        </p:spPr>
        <p:txBody>
          <a:bodyPr/>
          <a:lstStyle/>
          <a:p>
            <a:pPr lvl="0"/>
            <a:r>
              <a:rPr lang="en-US" sz="2800" b="1" i="1">
                <a:latin typeface="Calibri"/>
              </a:rPr>
              <a:t>Has common people benefitted as well?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5206-9D2E-71EF-0DD2-F84179081D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2504" y="1838529"/>
            <a:ext cx="6355336" cy="4409867"/>
          </a:xfrm>
        </p:spPr>
        <p:txBody>
          <a:bodyPr/>
          <a:lstStyle/>
          <a:p>
            <a:pPr lvl="0"/>
            <a:r>
              <a:rPr lang="en-US" b="1">
                <a:solidFill>
                  <a:srgbClr val="C00000"/>
                </a:solidFill>
                <a:latin typeface="Calibri"/>
              </a:rPr>
              <a:t>Etsy</a:t>
            </a:r>
            <a:r>
              <a:rPr lang="en-US" b="1">
                <a:solidFill>
                  <a:srgbClr val="374151"/>
                </a:solidFill>
                <a:latin typeface="Calibri"/>
              </a:rPr>
              <a:t> - handmade and vintage items</a:t>
            </a:r>
            <a:endParaRPr lang="en-US">
              <a:solidFill>
                <a:srgbClr val="374151"/>
              </a:solidFill>
              <a:latin typeface="Calibri"/>
            </a:endParaRPr>
          </a:p>
          <a:p>
            <a:pPr lvl="0"/>
            <a:r>
              <a:rPr lang="en-US" b="1">
                <a:solidFill>
                  <a:srgbClr val="C00000"/>
                </a:solidFill>
                <a:latin typeface="Calibri"/>
              </a:rPr>
              <a:t>Challenge</a:t>
            </a:r>
            <a:r>
              <a:rPr lang="en-US">
                <a:solidFill>
                  <a:srgbClr val="374151"/>
                </a:solidFill>
                <a:latin typeface="Calibri"/>
              </a:rPr>
              <a:t>: Etsy needed a way to </a:t>
            </a:r>
            <a:r>
              <a:rPr lang="en-US" b="1">
                <a:solidFill>
                  <a:srgbClr val="374151"/>
                </a:solidFill>
                <a:latin typeface="Calibri"/>
              </a:rPr>
              <a:t>reach new customers </a:t>
            </a:r>
            <a:r>
              <a:rPr lang="en-US">
                <a:solidFill>
                  <a:srgbClr val="374151"/>
                </a:solidFill>
                <a:latin typeface="Calibri"/>
              </a:rPr>
              <a:t>and </a:t>
            </a:r>
            <a:r>
              <a:rPr lang="en-US" b="1">
                <a:solidFill>
                  <a:srgbClr val="374151"/>
                </a:solidFill>
                <a:latin typeface="Calibri"/>
              </a:rPr>
              <a:t>drive sales </a:t>
            </a:r>
            <a:r>
              <a:rPr lang="en-US">
                <a:solidFill>
                  <a:srgbClr val="374151"/>
                </a:solidFill>
                <a:latin typeface="Calibri"/>
              </a:rPr>
              <a:t>without </a:t>
            </a:r>
            <a:r>
              <a:rPr lang="en-US" b="1">
                <a:solidFill>
                  <a:srgbClr val="374151"/>
                </a:solidFill>
                <a:latin typeface="Calibri"/>
              </a:rPr>
              <a:t>spending</a:t>
            </a:r>
            <a:r>
              <a:rPr lang="en-US">
                <a:solidFill>
                  <a:srgbClr val="374151"/>
                </a:solidFill>
                <a:latin typeface="Calibri"/>
              </a:rPr>
              <a:t> a lot of </a:t>
            </a:r>
            <a:r>
              <a:rPr lang="en-US" b="1">
                <a:solidFill>
                  <a:srgbClr val="374151"/>
                </a:solidFill>
                <a:latin typeface="Calibri"/>
              </a:rPr>
              <a:t>money</a:t>
            </a:r>
            <a:r>
              <a:rPr lang="en-US">
                <a:solidFill>
                  <a:srgbClr val="374151"/>
                </a:solidFill>
                <a:latin typeface="Calibri"/>
              </a:rPr>
              <a:t> on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advertising</a:t>
            </a:r>
            <a:r>
              <a:rPr lang="en-US">
                <a:solidFill>
                  <a:srgbClr val="374151"/>
                </a:solidFill>
                <a:latin typeface="Calibri"/>
              </a:rPr>
              <a:t>.</a:t>
            </a:r>
          </a:p>
          <a:p>
            <a:pPr lvl="0"/>
            <a:r>
              <a:rPr lang="en-US" b="1">
                <a:solidFill>
                  <a:srgbClr val="C00000"/>
                </a:solidFill>
                <a:latin typeface="Calibri"/>
              </a:rPr>
              <a:t>Solution</a:t>
            </a:r>
            <a:r>
              <a:rPr lang="en-US">
                <a:solidFill>
                  <a:srgbClr val="374151"/>
                </a:solidFill>
                <a:latin typeface="Calibri"/>
              </a:rPr>
              <a:t>: </a:t>
            </a:r>
            <a:r>
              <a:rPr lang="en-US" b="1">
                <a:solidFill>
                  <a:srgbClr val="374151"/>
                </a:solidFill>
                <a:latin typeface="Calibri"/>
              </a:rPr>
              <a:t>visually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appealing</a:t>
            </a:r>
            <a:r>
              <a:rPr lang="en-US">
                <a:solidFill>
                  <a:srgbClr val="374151"/>
                </a:solidFill>
                <a:latin typeface="Calibri"/>
              </a:rPr>
              <a:t> </a:t>
            </a:r>
            <a:r>
              <a:rPr lang="en-US" b="1">
                <a:solidFill>
                  <a:srgbClr val="374151"/>
                </a:solidFill>
                <a:latin typeface="Calibri"/>
              </a:rPr>
              <a:t>products at Pinterest</a:t>
            </a:r>
          </a:p>
          <a:p>
            <a:pPr lvl="0"/>
            <a:r>
              <a:rPr lang="en-US" b="1">
                <a:solidFill>
                  <a:srgbClr val="C00000"/>
                </a:solidFill>
                <a:latin typeface="Calibri"/>
              </a:rPr>
              <a:t>Results</a:t>
            </a:r>
            <a:r>
              <a:rPr lang="en-US">
                <a:solidFill>
                  <a:srgbClr val="374151"/>
                </a:solidFill>
                <a:latin typeface="Calibri"/>
              </a:rPr>
              <a:t>: Referral traffic -</a:t>
            </a:r>
            <a:r>
              <a:rPr lang="en-US" b="1">
                <a:solidFill>
                  <a:srgbClr val="374151"/>
                </a:solidFill>
                <a:latin typeface="Calibri"/>
              </a:rPr>
              <a:t>increased by 107% year-over-year and </a:t>
            </a:r>
            <a:r>
              <a:rPr lang="en-US">
                <a:solidFill>
                  <a:srgbClr val="374151"/>
                </a:solidFill>
                <a:latin typeface="Calibri"/>
              </a:rPr>
              <a:t>revenue increased by </a:t>
            </a:r>
            <a:r>
              <a:rPr lang="en-US" b="1">
                <a:solidFill>
                  <a:srgbClr val="374151"/>
                </a:solidFill>
                <a:latin typeface="Calibri"/>
              </a:rPr>
              <a:t>4x.</a:t>
            </a: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C87E02-C305-8A26-4E10-5622EB1B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860" y="385620"/>
            <a:ext cx="2737265" cy="608676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4533-6C3B-B493-D2C2-7D4EDCCFD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634995"/>
          </a:xfrm>
        </p:spPr>
        <p:txBody>
          <a:bodyPr/>
          <a:lstStyle/>
          <a:p>
            <a:pPr lvl="0" algn="just"/>
            <a:r>
              <a:rPr lang="en-US" sz="2800" b="1" i="1">
                <a:latin typeface="Calibri"/>
              </a:rPr>
              <a:t>Well They Make Some Money Too …</a:t>
            </a:r>
            <a:endParaRPr lang="en-DE" sz="2800" b="1" i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2F2BC-DA7D-1F79-C8A1-3B4077C364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9746" y="1498646"/>
            <a:ext cx="8210361" cy="5010674"/>
          </a:xfrm>
        </p:spPr>
        <p:txBody>
          <a:bodyPr>
            <a:noAutofit/>
          </a:bodyPr>
          <a:lstStyle/>
          <a:p>
            <a:pPr lvl="0" algn="just">
              <a:lnSpc>
                <a:spcPct val="80000"/>
              </a:lnSpc>
            </a:pPr>
            <a:r>
              <a:rPr lang="en-US">
                <a:latin typeface="Calibri"/>
              </a:rPr>
              <a:t>Lets hear from them - </a:t>
            </a:r>
            <a:r>
              <a:rPr lang="en-US">
                <a:latin typeface="Calibri"/>
                <a:hlinkClick r:id="rId2"/>
              </a:rPr>
              <a:t>https://www.youtube.com/watch?v=N1Gr2DQtpSc</a:t>
            </a:r>
            <a:endParaRPr lang="en-US">
              <a:latin typeface="Calibri"/>
            </a:endParaRPr>
          </a:p>
          <a:p>
            <a:pPr lvl="0" algn="just">
              <a:lnSpc>
                <a:spcPct val="80000"/>
              </a:lnSpc>
            </a:pPr>
            <a:r>
              <a:rPr lang="en-US" b="1">
                <a:solidFill>
                  <a:srgbClr val="374151"/>
                </a:solidFill>
                <a:latin typeface="Calibri"/>
              </a:rPr>
              <a:t>Promoted Pins</a:t>
            </a:r>
          </a:p>
          <a:p>
            <a:pPr lvl="0" algn="just">
              <a:lnSpc>
                <a:spcPct val="80000"/>
              </a:lnSpc>
            </a:pPr>
            <a:r>
              <a:rPr lang="en-US" b="1">
                <a:solidFill>
                  <a:srgbClr val="374151"/>
                </a:solidFill>
                <a:latin typeface="Calibri"/>
              </a:rPr>
              <a:t>Promoted Video Pins</a:t>
            </a:r>
          </a:p>
          <a:p>
            <a:pPr lvl="0" algn="just">
              <a:lnSpc>
                <a:spcPct val="80000"/>
              </a:lnSpc>
            </a:pPr>
            <a:r>
              <a:rPr lang="en-US" b="1">
                <a:solidFill>
                  <a:srgbClr val="374151"/>
                </a:solidFill>
                <a:latin typeface="Calibri"/>
              </a:rPr>
              <a:t>Promoted App Pins</a:t>
            </a:r>
          </a:p>
          <a:p>
            <a:pPr lvl="0" algn="just">
              <a:lnSpc>
                <a:spcPct val="80000"/>
              </a:lnSpc>
            </a:pPr>
            <a:r>
              <a:rPr lang="en-US" b="1">
                <a:solidFill>
                  <a:srgbClr val="374151"/>
                </a:solidFill>
                <a:latin typeface="Calibri"/>
              </a:rPr>
              <a:t>Pinterest Shopping</a:t>
            </a:r>
          </a:p>
          <a:p>
            <a:pPr lvl="0" algn="just">
              <a:lnSpc>
                <a:spcPct val="80000"/>
              </a:lnSpc>
            </a:pPr>
            <a:r>
              <a:rPr lang="en-US" b="1">
                <a:solidFill>
                  <a:srgbClr val="374151"/>
                </a:solidFill>
                <a:latin typeface="Calibri"/>
              </a:rPr>
              <a:t>Pinterest Partnerships</a:t>
            </a:r>
            <a:endParaRPr lang="en-DE">
              <a:latin typeface="Calibri"/>
            </a:endParaRPr>
          </a:p>
        </p:txBody>
      </p:sp>
      <p:pic>
        <p:nvPicPr>
          <p:cNvPr id="4" name="Picture 2" descr="How to Make Money on Pinterest Without a Blog: 8 GENIUS Ways in 2023">
            <a:extLst>
              <a:ext uri="{FF2B5EF4-FFF2-40B4-BE49-F238E27FC236}">
                <a16:creationId xmlns:a16="http://schemas.microsoft.com/office/drawing/2014/main" id="{2BC6F329-E2EA-810F-2C72-B5004E4C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17999" y="2798237"/>
            <a:ext cx="5745870" cy="2667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1059</Words>
  <Application>Microsoft Office PowerPoint</Application>
  <PresentationFormat>Widescreen</PresentationFormat>
  <Paragraphs>95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Gill Sans MT</vt:lpstr>
      <vt:lpstr>Roboto</vt:lpstr>
      <vt:lpstr>Segoe UI</vt:lpstr>
      <vt:lpstr>Söhne</vt:lpstr>
      <vt:lpstr>Trade Gothic W01</vt:lpstr>
      <vt:lpstr>Trebuchet MS</vt:lpstr>
      <vt:lpstr>Wingdings 3</vt:lpstr>
      <vt:lpstr>Facet</vt:lpstr>
      <vt:lpstr>PINTEREST</vt:lpstr>
      <vt:lpstr>PINTEREST</vt:lpstr>
      <vt:lpstr>Would You Like To Know If Pinterest’s a Human?</vt:lpstr>
      <vt:lpstr>How it Evolved !!!</vt:lpstr>
      <vt:lpstr>It Puts a Spell On me !!</vt:lpstr>
      <vt:lpstr>Do You Wanna Earn ?? - Business with Pinterest</vt:lpstr>
      <vt:lpstr>Some Popular Businesses that made significant Progress after Pinterest was Born </vt:lpstr>
      <vt:lpstr>Has common people benefitted as well?</vt:lpstr>
      <vt:lpstr>Well They Make Some Money Too …</vt:lpstr>
      <vt:lpstr>Is Pinterest using Data Science ?</vt:lpstr>
      <vt:lpstr>Roads to Success aren’t easy.. Business Challenge Case Study</vt:lpstr>
      <vt:lpstr>Pinterest with ML- The Discovery Problem  </vt:lpstr>
      <vt:lpstr>Voyager – The one who take Pinterest Further Building A scalable data management system for computer vision tasks </vt:lpstr>
      <vt:lpstr>Many are Jealous….</vt:lpstr>
      <vt:lpstr>Business Model</vt:lpstr>
      <vt:lpstr>Conclusion – Let’s Relax</vt:lpstr>
      <vt:lpstr>PowerPoint Presentation</vt:lpstr>
      <vt:lpstr>Machine learning in the home feed through Pinnability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PINTEREST</dc:title>
  <dc:creator>Alam, Aiman</dc:creator>
  <cp:lastModifiedBy>Alam, Aiman</cp:lastModifiedBy>
  <cp:revision>48</cp:revision>
  <dcterms:created xsi:type="dcterms:W3CDTF">2023-03-15T21:53:49Z</dcterms:created>
  <dcterms:modified xsi:type="dcterms:W3CDTF">2023-11-23T20:08:05Z</dcterms:modified>
</cp:coreProperties>
</file>